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301" r:id="rId2"/>
    <p:sldId id="320" r:id="rId3"/>
    <p:sldId id="305" r:id="rId4"/>
    <p:sldId id="306" r:id="rId5"/>
    <p:sldId id="360" r:id="rId6"/>
    <p:sldId id="362" r:id="rId7"/>
    <p:sldId id="389" r:id="rId8"/>
    <p:sldId id="272" r:id="rId9"/>
    <p:sldId id="321" r:id="rId10"/>
    <p:sldId id="390" r:id="rId11"/>
    <p:sldId id="391" r:id="rId12"/>
    <p:sldId id="324" r:id="rId13"/>
    <p:sldId id="325" r:id="rId14"/>
    <p:sldId id="326" r:id="rId15"/>
    <p:sldId id="273" r:id="rId16"/>
    <p:sldId id="274" r:id="rId17"/>
    <p:sldId id="392" r:id="rId18"/>
    <p:sldId id="375" r:id="rId19"/>
    <p:sldId id="376" r:id="rId20"/>
    <p:sldId id="407" r:id="rId21"/>
    <p:sldId id="402" r:id="rId22"/>
    <p:sldId id="403" r:id="rId23"/>
    <p:sldId id="404" r:id="rId24"/>
    <p:sldId id="405" r:id="rId25"/>
    <p:sldId id="417" r:id="rId26"/>
    <p:sldId id="418" r:id="rId27"/>
    <p:sldId id="393" r:id="rId28"/>
    <p:sldId id="394" r:id="rId29"/>
    <p:sldId id="395" r:id="rId30"/>
    <p:sldId id="408" r:id="rId31"/>
    <p:sldId id="409" r:id="rId32"/>
    <p:sldId id="410" r:id="rId33"/>
    <p:sldId id="411" r:id="rId34"/>
    <p:sldId id="412" r:id="rId35"/>
    <p:sldId id="413" r:id="rId36"/>
    <p:sldId id="414" r:id="rId37"/>
    <p:sldId id="415" r:id="rId38"/>
    <p:sldId id="416" r:id="rId39"/>
    <p:sldId id="302" r:id="rId4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332D"/>
    <a:srgbClr val="782C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5"/>
    <p:restoredTop sz="94708"/>
  </p:normalViewPr>
  <p:slideViewPr>
    <p:cSldViewPr>
      <p:cViewPr>
        <p:scale>
          <a:sx n="118" d="100"/>
          <a:sy n="118" d="100"/>
        </p:scale>
        <p:origin x="-1422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5519E9-EA5D-E545-A74C-D52108DFBC04}" type="doc">
      <dgm:prSet loTypeId="urn:microsoft.com/office/officeart/2005/8/layout/venn2" loCatId="relationship" qsTypeId="urn:microsoft.com/office/officeart/2005/8/quickstyle/3D4" qsCatId="3D" csTypeId="urn:microsoft.com/office/officeart/2005/8/colors/colorful2" csCatId="colorful" phldr="1"/>
      <dgm:spPr/>
      <dgm:t>
        <a:bodyPr/>
        <a:lstStyle/>
        <a:p>
          <a:endParaRPr lang="es-ES_tradnl"/>
        </a:p>
      </dgm:t>
    </dgm:pt>
    <dgm:pt modelId="{6AC4A720-F352-6E47-8280-456C9601EFB3}">
      <dgm:prSet phldrT="[Texto]"/>
      <dgm:spPr/>
      <dgm:t>
        <a:bodyPr/>
        <a:lstStyle/>
        <a:p>
          <a:r>
            <a:rPr lang="es-ES_tradnl" b="1" dirty="0" smtClean="0"/>
            <a:t>PRIVACIDAD</a:t>
          </a:r>
          <a:endParaRPr lang="es-ES_tradnl" b="1" dirty="0"/>
        </a:p>
      </dgm:t>
    </dgm:pt>
    <dgm:pt modelId="{C9F6DA70-9B70-3D4D-9512-062EC513F7A7}" type="parTrans" cxnId="{088EC1CB-4F7F-9C4B-B000-209FAAD06A68}">
      <dgm:prSet/>
      <dgm:spPr/>
      <dgm:t>
        <a:bodyPr/>
        <a:lstStyle/>
        <a:p>
          <a:endParaRPr lang="es-ES_tradnl"/>
        </a:p>
      </dgm:t>
    </dgm:pt>
    <dgm:pt modelId="{D80D2E56-1E31-B243-ABD7-BA6FD2C2CD30}" type="sibTrans" cxnId="{088EC1CB-4F7F-9C4B-B000-209FAAD06A68}">
      <dgm:prSet/>
      <dgm:spPr/>
      <dgm:t>
        <a:bodyPr/>
        <a:lstStyle/>
        <a:p>
          <a:endParaRPr lang="es-ES_tradnl"/>
        </a:p>
      </dgm:t>
    </dgm:pt>
    <dgm:pt modelId="{50177586-AE91-5344-8FCE-614F7EE3F11B}">
      <dgm:prSet phldrT="[Texto]"/>
      <dgm:spPr/>
      <dgm:t>
        <a:bodyPr/>
        <a:lstStyle/>
        <a:p>
          <a:r>
            <a:rPr lang="es-ES_tradnl" b="1" dirty="0" smtClean="0"/>
            <a:t>PROPIA IMAGEN</a:t>
          </a:r>
          <a:endParaRPr lang="es-ES_tradnl" b="1" dirty="0"/>
        </a:p>
      </dgm:t>
    </dgm:pt>
    <dgm:pt modelId="{23BB17E2-08E2-E343-B125-8CBF8ABA0285}" type="parTrans" cxnId="{9AC23B48-4534-1A4A-8CC8-F4754E70DD3C}">
      <dgm:prSet/>
      <dgm:spPr/>
      <dgm:t>
        <a:bodyPr/>
        <a:lstStyle/>
        <a:p>
          <a:endParaRPr lang="es-ES_tradnl"/>
        </a:p>
      </dgm:t>
    </dgm:pt>
    <dgm:pt modelId="{735F7E78-DFC2-D649-9494-4859D3A97079}" type="sibTrans" cxnId="{9AC23B48-4534-1A4A-8CC8-F4754E70DD3C}">
      <dgm:prSet/>
      <dgm:spPr/>
      <dgm:t>
        <a:bodyPr/>
        <a:lstStyle/>
        <a:p>
          <a:endParaRPr lang="es-ES_tradnl"/>
        </a:p>
      </dgm:t>
    </dgm:pt>
    <dgm:pt modelId="{66EFCA98-17DA-484E-BAB0-1AA2EEC3DC02}">
      <dgm:prSet phldrT="[Texto]"/>
      <dgm:spPr/>
      <dgm:t>
        <a:bodyPr/>
        <a:lstStyle/>
        <a:p>
          <a:r>
            <a:rPr lang="es-ES_tradnl" b="1" dirty="0" smtClean="0">
              <a:solidFill>
                <a:schemeClr val="accent2"/>
              </a:solidFill>
            </a:rPr>
            <a:t>INTIMIDAD</a:t>
          </a:r>
          <a:endParaRPr lang="es-ES_tradnl" b="1" dirty="0">
            <a:solidFill>
              <a:schemeClr val="accent2"/>
            </a:solidFill>
          </a:endParaRPr>
        </a:p>
      </dgm:t>
    </dgm:pt>
    <dgm:pt modelId="{7CAFF0D6-8627-5642-9C54-DAEF01B8801E}" type="parTrans" cxnId="{F609196E-5093-8643-9290-F7387222EB34}">
      <dgm:prSet/>
      <dgm:spPr/>
      <dgm:t>
        <a:bodyPr/>
        <a:lstStyle/>
        <a:p>
          <a:endParaRPr lang="es-ES_tradnl"/>
        </a:p>
      </dgm:t>
    </dgm:pt>
    <dgm:pt modelId="{D10314FF-BC36-D44D-9FD6-81997A7472EE}" type="sibTrans" cxnId="{F609196E-5093-8643-9290-F7387222EB34}">
      <dgm:prSet/>
      <dgm:spPr/>
      <dgm:t>
        <a:bodyPr/>
        <a:lstStyle/>
        <a:p>
          <a:endParaRPr lang="es-ES_tradnl"/>
        </a:p>
      </dgm:t>
    </dgm:pt>
    <dgm:pt modelId="{68410316-33B1-D04A-8EA2-8C9811467853}" type="pres">
      <dgm:prSet presAssocID="{785519E9-EA5D-E545-A74C-D52108DFBC04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F973D563-B1AD-CC46-9117-2E76A93BEF3E}" type="pres">
      <dgm:prSet presAssocID="{785519E9-EA5D-E545-A74C-D52108DFBC04}" presName="comp1" presStyleCnt="0"/>
      <dgm:spPr/>
    </dgm:pt>
    <dgm:pt modelId="{45768986-EB89-5246-BC25-AB2F10F6E2B4}" type="pres">
      <dgm:prSet presAssocID="{785519E9-EA5D-E545-A74C-D52108DFBC04}" presName="circle1" presStyleLbl="node1" presStyleIdx="0" presStyleCnt="3" custLinFactNeighborX="-98" custLinFactNeighborY="5176"/>
      <dgm:spPr/>
      <dgm:t>
        <a:bodyPr/>
        <a:lstStyle/>
        <a:p>
          <a:endParaRPr lang="es-ES_tradnl"/>
        </a:p>
      </dgm:t>
    </dgm:pt>
    <dgm:pt modelId="{C7DA8221-C204-8242-A90B-678447147A18}" type="pres">
      <dgm:prSet presAssocID="{785519E9-EA5D-E545-A74C-D52108DFBC04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BE3C98F2-C340-8343-8F30-C9433FF52CE5}" type="pres">
      <dgm:prSet presAssocID="{785519E9-EA5D-E545-A74C-D52108DFBC04}" presName="comp2" presStyleCnt="0"/>
      <dgm:spPr/>
    </dgm:pt>
    <dgm:pt modelId="{7BC30AA0-2851-D341-AAF2-5E64F6C09941}" type="pres">
      <dgm:prSet presAssocID="{785519E9-EA5D-E545-A74C-D52108DFBC04}" presName="circle2" presStyleLbl="node1" presStyleIdx="1" presStyleCnt="3" custScaleX="85004" custScaleY="84836" custLinFactNeighborX="42" custLinFactNeighborY="-10587"/>
      <dgm:spPr/>
      <dgm:t>
        <a:bodyPr/>
        <a:lstStyle/>
        <a:p>
          <a:endParaRPr lang="es-ES_tradnl"/>
        </a:p>
      </dgm:t>
    </dgm:pt>
    <dgm:pt modelId="{2AD3CCF8-8D89-EF4C-B1EE-0CC5DA7FDD9D}" type="pres">
      <dgm:prSet presAssocID="{785519E9-EA5D-E545-A74C-D52108DFBC04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A3FE67F8-ADBA-6448-80A8-3C1A420E0FE4}" type="pres">
      <dgm:prSet presAssocID="{785519E9-EA5D-E545-A74C-D52108DFBC04}" presName="comp3" presStyleCnt="0"/>
      <dgm:spPr/>
    </dgm:pt>
    <dgm:pt modelId="{4626F324-5FA4-3144-9C10-68F33F1A45F6}" type="pres">
      <dgm:prSet presAssocID="{785519E9-EA5D-E545-A74C-D52108DFBC04}" presName="circle3" presStyleLbl="node1" presStyleIdx="2" presStyleCnt="3" custScaleX="67917" custScaleY="68155" custLinFactNeighborX="84" custLinFactNeighborY="-34035"/>
      <dgm:spPr/>
      <dgm:t>
        <a:bodyPr/>
        <a:lstStyle/>
        <a:p>
          <a:endParaRPr lang="es-ES_tradnl"/>
        </a:p>
      </dgm:t>
    </dgm:pt>
    <dgm:pt modelId="{0394FAF4-0BD9-1840-BDEB-2ECF6CB24CC7}" type="pres">
      <dgm:prSet presAssocID="{785519E9-EA5D-E545-A74C-D52108DFBC04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4D3680DC-0269-DA4D-9AE4-C1325B24886C}" type="presOf" srcId="{66EFCA98-17DA-484E-BAB0-1AA2EEC3DC02}" destId="{4626F324-5FA4-3144-9C10-68F33F1A45F6}" srcOrd="0" destOrd="0" presId="urn:microsoft.com/office/officeart/2005/8/layout/venn2"/>
    <dgm:cxn modelId="{92B3B18E-A268-7C47-BC3D-A07C4D07166C}" type="presOf" srcId="{66EFCA98-17DA-484E-BAB0-1AA2EEC3DC02}" destId="{0394FAF4-0BD9-1840-BDEB-2ECF6CB24CC7}" srcOrd="1" destOrd="0" presId="urn:microsoft.com/office/officeart/2005/8/layout/venn2"/>
    <dgm:cxn modelId="{1887CEAD-E055-0448-8BED-D5F2120C76EB}" type="presOf" srcId="{785519E9-EA5D-E545-A74C-D52108DFBC04}" destId="{68410316-33B1-D04A-8EA2-8C9811467853}" srcOrd="0" destOrd="0" presId="urn:microsoft.com/office/officeart/2005/8/layout/venn2"/>
    <dgm:cxn modelId="{365A29A7-5B97-9946-87FC-BAD0EAFA0142}" type="presOf" srcId="{6AC4A720-F352-6E47-8280-456C9601EFB3}" destId="{45768986-EB89-5246-BC25-AB2F10F6E2B4}" srcOrd="0" destOrd="0" presId="urn:microsoft.com/office/officeart/2005/8/layout/venn2"/>
    <dgm:cxn modelId="{627731AB-A2E7-DC4B-B165-485CA7990D6F}" type="presOf" srcId="{50177586-AE91-5344-8FCE-614F7EE3F11B}" destId="{2AD3CCF8-8D89-EF4C-B1EE-0CC5DA7FDD9D}" srcOrd="1" destOrd="0" presId="urn:microsoft.com/office/officeart/2005/8/layout/venn2"/>
    <dgm:cxn modelId="{088EC1CB-4F7F-9C4B-B000-209FAAD06A68}" srcId="{785519E9-EA5D-E545-A74C-D52108DFBC04}" destId="{6AC4A720-F352-6E47-8280-456C9601EFB3}" srcOrd="0" destOrd="0" parTransId="{C9F6DA70-9B70-3D4D-9512-062EC513F7A7}" sibTransId="{D80D2E56-1E31-B243-ABD7-BA6FD2C2CD30}"/>
    <dgm:cxn modelId="{00DD8454-3407-0743-ABAE-115301638763}" type="presOf" srcId="{50177586-AE91-5344-8FCE-614F7EE3F11B}" destId="{7BC30AA0-2851-D341-AAF2-5E64F6C09941}" srcOrd="0" destOrd="0" presId="urn:microsoft.com/office/officeart/2005/8/layout/venn2"/>
    <dgm:cxn modelId="{DEB7037D-9A72-614F-ADD6-34A363354C48}" type="presOf" srcId="{6AC4A720-F352-6E47-8280-456C9601EFB3}" destId="{C7DA8221-C204-8242-A90B-678447147A18}" srcOrd="1" destOrd="0" presId="urn:microsoft.com/office/officeart/2005/8/layout/venn2"/>
    <dgm:cxn modelId="{9AC23B48-4534-1A4A-8CC8-F4754E70DD3C}" srcId="{785519E9-EA5D-E545-A74C-D52108DFBC04}" destId="{50177586-AE91-5344-8FCE-614F7EE3F11B}" srcOrd="1" destOrd="0" parTransId="{23BB17E2-08E2-E343-B125-8CBF8ABA0285}" sibTransId="{735F7E78-DFC2-D649-9494-4859D3A97079}"/>
    <dgm:cxn modelId="{F609196E-5093-8643-9290-F7387222EB34}" srcId="{785519E9-EA5D-E545-A74C-D52108DFBC04}" destId="{66EFCA98-17DA-484E-BAB0-1AA2EEC3DC02}" srcOrd="2" destOrd="0" parTransId="{7CAFF0D6-8627-5642-9C54-DAEF01B8801E}" sibTransId="{D10314FF-BC36-D44D-9FD6-81997A7472EE}"/>
    <dgm:cxn modelId="{B0CD9877-C6A6-9147-9EDE-4363D5E2554D}" type="presParOf" srcId="{68410316-33B1-D04A-8EA2-8C9811467853}" destId="{F973D563-B1AD-CC46-9117-2E76A93BEF3E}" srcOrd="0" destOrd="0" presId="urn:microsoft.com/office/officeart/2005/8/layout/venn2"/>
    <dgm:cxn modelId="{EFB65F3D-8708-A043-BFA9-381DAE98EE83}" type="presParOf" srcId="{F973D563-B1AD-CC46-9117-2E76A93BEF3E}" destId="{45768986-EB89-5246-BC25-AB2F10F6E2B4}" srcOrd="0" destOrd="0" presId="urn:microsoft.com/office/officeart/2005/8/layout/venn2"/>
    <dgm:cxn modelId="{04C368EB-0E29-1C40-AF14-F9B5697B3168}" type="presParOf" srcId="{F973D563-B1AD-CC46-9117-2E76A93BEF3E}" destId="{C7DA8221-C204-8242-A90B-678447147A18}" srcOrd="1" destOrd="0" presId="urn:microsoft.com/office/officeart/2005/8/layout/venn2"/>
    <dgm:cxn modelId="{5BBCC419-39EB-0E4D-A3C0-186B470721F9}" type="presParOf" srcId="{68410316-33B1-D04A-8EA2-8C9811467853}" destId="{BE3C98F2-C340-8343-8F30-C9433FF52CE5}" srcOrd="1" destOrd="0" presId="urn:microsoft.com/office/officeart/2005/8/layout/venn2"/>
    <dgm:cxn modelId="{724A0C9B-5231-264C-9BBA-0080B0A7ADAC}" type="presParOf" srcId="{BE3C98F2-C340-8343-8F30-C9433FF52CE5}" destId="{7BC30AA0-2851-D341-AAF2-5E64F6C09941}" srcOrd="0" destOrd="0" presId="urn:microsoft.com/office/officeart/2005/8/layout/venn2"/>
    <dgm:cxn modelId="{5E1B7533-D03F-4A48-BB5B-7B92B3F51175}" type="presParOf" srcId="{BE3C98F2-C340-8343-8F30-C9433FF52CE5}" destId="{2AD3CCF8-8D89-EF4C-B1EE-0CC5DA7FDD9D}" srcOrd="1" destOrd="0" presId="urn:microsoft.com/office/officeart/2005/8/layout/venn2"/>
    <dgm:cxn modelId="{6F478A91-7932-694A-9573-E0B2A3CE6058}" type="presParOf" srcId="{68410316-33B1-D04A-8EA2-8C9811467853}" destId="{A3FE67F8-ADBA-6448-80A8-3C1A420E0FE4}" srcOrd="2" destOrd="0" presId="urn:microsoft.com/office/officeart/2005/8/layout/venn2"/>
    <dgm:cxn modelId="{DF2333A5-BBF5-C44E-B2D0-32365E38BD89}" type="presParOf" srcId="{A3FE67F8-ADBA-6448-80A8-3C1A420E0FE4}" destId="{4626F324-5FA4-3144-9C10-68F33F1A45F6}" srcOrd="0" destOrd="0" presId="urn:microsoft.com/office/officeart/2005/8/layout/venn2"/>
    <dgm:cxn modelId="{6D208235-3B34-E240-B3F8-05DFDA30BBC3}" type="presParOf" srcId="{A3FE67F8-ADBA-6448-80A8-3C1A420E0FE4}" destId="{0394FAF4-0BD9-1840-BDEB-2ECF6CB24CC7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6C66E00-6EC0-0745-8D31-F1D4FFC43058}" type="doc">
      <dgm:prSet loTypeId="urn:microsoft.com/office/officeart/2005/8/layout/funnel1" loCatId="relationship" qsTypeId="urn:microsoft.com/office/officeart/2005/8/quickstyle/simple4" qsCatId="simple" csTypeId="urn:microsoft.com/office/officeart/2005/8/colors/colorful2" csCatId="colorful" phldr="1"/>
      <dgm:spPr/>
    </dgm:pt>
    <dgm:pt modelId="{5038E338-F23F-8C4E-AD4A-0CA67641C470}">
      <dgm:prSet phldrT="[Texto]"/>
      <dgm:spPr/>
      <dgm:t>
        <a:bodyPr/>
        <a:lstStyle/>
        <a:p>
          <a:r>
            <a:rPr lang="es-ES_tradnl" b="0" i="0" dirty="0" smtClean="0">
              <a:solidFill>
                <a:schemeClr val="accent2"/>
              </a:solidFill>
            </a:rPr>
            <a:t>Consentimiento</a:t>
          </a:r>
          <a:endParaRPr lang="es-ES_tradnl" b="0" i="0" dirty="0">
            <a:solidFill>
              <a:schemeClr val="accent2"/>
            </a:solidFill>
          </a:endParaRPr>
        </a:p>
      </dgm:t>
    </dgm:pt>
    <dgm:pt modelId="{CFDCBE17-875C-BF48-8E3D-2A8FB78361A8}" type="parTrans" cxnId="{169A68C1-3659-C34B-9F73-615599F32C30}">
      <dgm:prSet/>
      <dgm:spPr/>
      <dgm:t>
        <a:bodyPr/>
        <a:lstStyle/>
        <a:p>
          <a:endParaRPr lang="es-ES_tradnl" b="0" i="0"/>
        </a:p>
      </dgm:t>
    </dgm:pt>
    <dgm:pt modelId="{E05377A1-0472-4542-84AC-2BF4F7079645}" type="sibTrans" cxnId="{169A68C1-3659-C34B-9F73-615599F32C30}">
      <dgm:prSet/>
      <dgm:spPr/>
      <dgm:t>
        <a:bodyPr/>
        <a:lstStyle/>
        <a:p>
          <a:endParaRPr lang="es-ES_tradnl" b="0" i="0"/>
        </a:p>
      </dgm:t>
    </dgm:pt>
    <dgm:pt modelId="{48F1A745-A250-3B46-96D2-7A881DACECE0}">
      <dgm:prSet phldrT="[Texto]"/>
      <dgm:spPr/>
      <dgm:t>
        <a:bodyPr/>
        <a:lstStyle/>
        <a:p>
          <a:r>
            <a:rPr lang="es-ES_tradnl" b="0" i="0" dirty="0" smtClean="0">
              <a:solidFill>
                <a:schemeClr val="accent2"/>
              </a:solidFill>
            </a:rPr>
            <a:t>Control</a:t>
          </a:r>
          <a:endParaRPr lang="es-ES_tradnl" b="0" i="0" dirty="0">
            <a:solidFill>
              <a:schemeClr val="accent2"/>
            </a:solidFill>
          </a:endParaRPr>
        </a:p>
      </dgm:t>
    </dgm:pt>
    <dgm:pt modelId="{40EC9214-F380-2E47-BE9A-29C282EB87F1}" type="parTrans" cxnId="{3486B923-2B88-DC4B-B952-A46A5CA75F10}">
      <dgm:prSet/>
      <dgm:spPr/>
      <dgm:t>
        <a:bodyPr/>
        <a:lstStyle/>
        <a:p>
          <a:endParaRPr lang="es-ES_tradnl" b="0" i="0"/>
        </a:p>
      </dgm:t>
    </dgm:pt>
    <dgm:pt modelId="{D4C880C0-9C68-E545-8455-796179E6CD62}" type="sibTrans" cxnId="{3486B923-2B88-DC4B-B952-A46A5CA75F10}">
      <dgm:prSet/>
      <dgm:spPr/>
      <dgm:t>
        <a:bodyPr/>
        <a:lstStyle/>
        <a:p>
          <a:endParaRPr lang="es-ES_tradnl" b="0" i="0"/>
        </a:p>
      </dgm:t>
    </dgm:pt>
    <dgm:pt modelId="{C9AE22D9-1852-0545-80D7-5EF7296729F6}">
      <dgm:prSet phldrT="[Texto]"/>
      <dgm:spPr/>
      <dgm:t>
        <a:bodyPr/>
        <a:lstStyle/>
        <a:p>
          <a:r>
            <a:rPr lang="es-ES_tradnl" b="0" i="0" dirty="0" smtClean="0">
              <a:solidFill>
                <a:srgbClr val="FFFFFF"/>
              </a:solidFill>
            </a:rPr>
            <a:t>Conocimiento</a:t>
          </a:r>
          <a:endParaRPr lang="es-ES_tradnl" b="0" i="0" dirty="0">
            <a:solidFill>
              <a:srgbClr val="FFFFFF"/>
            </a:solidFill>
          </a:endParaRPr>
        </a:p>
      </dgm:t>
    </dgm:pt>
    <dgm:pt modelId="{F4F2B285-EF19-4A46-A5F0-EAA2E025F0F7}" type="parTrans" cxnId="{E09538AE-ABDC-7845-98CF-FF64BBF92069}">
      <dgm:prSet/>
      <dgm:spPr/>
      <dgm:t>
        <a:bodyPr/>
        <a:lstStyle/>
        <a:p>
          <a:endParaRPr lang="es-ES_tradnl" b="0" i="0"/>
        </a:p>
      </dgm:t>
    </dgm:pt>
    <dgm:pt modelId="{B811AC0E-B6F9-F940-8A81-E061AFEB23BD}" type="sibTrans" cxnId="{E09538AE-ABDC-7845-98CF-FF64BBF92069}">
      <dgm:prSet/>
      <dgm:spPr/>
      <dgm:t>
        <a:bodyPr/>
        <a:lstStyle/>
        <a:p>
          <a:endParaRPr lang="es-ES_tradnl" b="0" i="0"/>
        </a:p>
      </dgm:t>
    </dgm:pt>
    <dgm:pt modelId="{39EEE4A9-5272-E845-8E30-39982CED6942}">
      <dgm:prSet phldrT="[Texto]" custT="1"/>
      <dgm:spPr/>
      <dgm:t>
        <a:bodyPr/>
        <a:lstStyle/>
        <a:p>
          <a:r>
            <a:rPr lang="es-ES_tradnl" sz="3200" b="0" i="0" dirty="0" smtClean="0"/>
            <a:t>Tratamiento Lícito</a:t>
          </a:r>
          <a:endParaRPr lang="es-ES_tradnl" sz="3200" b="0" i="0" dirty="0"/>
        </a:p>
      </dgm:t>
    </dgm:pt>
    <dgm:pt modelId="{28D24BD3-9A88-D748-AE5C-D5183BB900FA}" type="parTrans" cxnId="{BF7AEBDF-7273-1A43-A9D6-701D727A901C}">
      <dgm:prSet/>
      <dgm:spPr/>
      <dgm:t>
        <a:bodyPr/>
        <a:lstStyle/>
        <a:p>
          <a:endParaRPr lang="es-ES_tradnl"/>
        </a:p>
      </dgm:t>
    </dgm:pt>
    <dgm:pt modelId="{4F3ADE09-5067-714D-A82E-07317B37BB00}" type="sibTrans" cxnId="{BF7AEBDF-7273-1A43-A9D6-701D727A901C}">
      <dgm:prSet/>
      <dgm:spPr/>
      <dgm:t>
        <a:bodyPr/>
        <a:lstStyle/>
        <a:p>
          <a:endParaRPr lang="es-ES_tradnl"/>
        </a:p>
      </dgm:t>
    </dgm:pt>
    <dgm:pt modelId="{AAF39F46-0D12-DA42-8BC6-C53A7DBBE3AA}" type="pres">
      <dgm:prSet presAssocID="{36C66E00-6EC0-0745-8D31-F1D4FFC43058}" presName="Name0" presStyleCnt="0">
        <dgm:presLayoutVars>
          <dgm:chMax val="4"/>
          <dgm:resizeHandles val="exact"/>
        </dgm:presLayoutVars>
      </dgm:prSet>
      <dgm:spPr/>
    </dgm:pt>
    <dgm:pt modelId="{7AE429C4-5824-0349-898A-F127D7DE48F1}" type="pres">
      <dgm:prSet presAssocID="{36C66E00-6EC0-0745-8D31-F1D4FFC43058}" presName="ellipse" presStyleLbl="trBgShp" presStyleIdx="0" presStyleCnt="1"/>
      <dgm:spPr/>
    </dgm:pt>
    <dgm:pt modelId="{CD2B69B1-40E6-7146-99D2-5275BC6ACF99}" type="pres">
      <dgm:prSet presAssocID="{36C66E00-6EC0-0745-8D31-F1D4FFC43058}" presName="arrow1" presStyleLbl="fgShp" presStyleIdx="0" presStyleCnt="1"/>
      <dgm:spPr/>
    </dgm:pt>
    <dgm:pt modelId="{7945CE37-4E4F-3D4D-A863-41C7B5FB82D8}" type="pres">
      <dgm:prSet presAssocID="{36C66E00-6EC0-0745-8D31-F1D4FFC43058}" presName="rectangle" presStyleLbl="revTx" presStyleIdx="0" presStyleCnt="1" custScaleY="43951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3B169997-CFC7-574C-B194-C3004A14C4C3}" type="pres">
      <dgm:prSet presAssocID="{48F1A745-A250-3B46-96D2-7A881DACECE0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5CC9F571-05BC-9742-8BF6-EFEDFBA2EC61}" type="pres">
      <dgm:prSet presAssocID="{C9AE22D9-1852-0545-80D7-5EF7296729F6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E500E7A1-7FF3-3648-A747-B49414B2970F}" type="pres">
      <dgm:prSet presAssocID="{39EEE4A9-5272-E845-8E30-39982CED6942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3672F642-3D9E-E94C-A11E-BFAE48C98C94}" type="pres">
      <dgm:prSet presAssocID="{36C66E00-6EC0-0745-8D31-F1D4FFC43058}" presName="funnel" presStyleLbl="trAlignAcc1" presStyleIdx="0" presStyleCnt="1"/>
      <dgm:spPr/>
    </dgm:pt>
  </dgm:ptLst>
  <dgm:cxnLst>
    <dgm:cxn modelId="{3486B923-2B88-DC4B-B952-A46A5CA75F10}" srcId="{36C66E00-6EC0-0745-8D31-F1D4FFC43058}" destId="{48F1A745-A250-3B46-96D2-7A881DACECE0}" srcOrd="1" destOrd="0" parTransId="{40EC9214-F380-2E47-BE9A-29C282EB87F1}" sibTransId="{D4C880C0-9C68-E545-8455-796179E6CD62}"/>
    <dgm:cxn modelId="{BF7AEBDF-7273-1A43-A9D6-701D727A901C}" srcId="{36C66E00-6EC0-0745-8D31-F1D4FFC43058}" destId="{39EEE4A9-5272-E845-8E30-39982CED6942}" srcOrd="3" destOrd="0" parTransId="{28D24BD3-9A88-D748-AE5C-D5183BB900FA}" sibTransId="{4F3ADE09-5067-714D-A82E-07317B37BB00}"/>
    <dgm:cxn modelId="{B32ABF6B-0FD3-5944-BC80-B82E85C5F760}" type="presOf" srcId="{5038E338-F23F-8C4E-AD4A-0CA67641C470}" destId="{E500E7A1-7FF3-3648-A747-B49414B2970F}" srcOrd="0" destOrd="0" presId="urn:microsoft.com/office/officeart/2005/8/layout/funnel1"/>
    <dgm:cxn modelId="{72ED6CE9-CDBE-BE4C-98D3-48206FDE20B0}" type="presOf" srcId="{39EEE4A9-5272-E845-8E30-39982CED6942}" destId="{7945CE37-4E4F-3D4D-A863-41C7B5FB82D8}" srcOrd="0" destOrd="0" presId="urn:microsoft.com/office/officeart/2005/8/layout/funnel1"/>
    <dgm:cxn modelId="{A9ED628C-DD73-3140-80F9-A0D2F469B821}" type="presOf" srcId="{48F1A745-A250-3B46-96D2-7A881DACECE0}" destId="{5CC9F571-05BC-9742-8BF6-EFEDFBA2EC61}" srcOrd="0" destOrd="0" presId="urn:microsoft.com/office/officeart/2005/8/layout/funnel1"/>
    <dgm:cxn modelId="{E09538AE-ABDC-7845-98CF-FF64BBF92069}" srcId="{36C66E00-6EC0-0745-8D31-F1D4FFC43058}" destId="{C9AE22D9-1852-0545-80D7-5EF7296729F6}" srcOrd="2" destOrd="0" parTransId="{F4F2B285-EF19-4A46-A5F0-EAA2E025F0F7}" sibTransId="{B811AC0E-B6F9-F940-8A81-E061AFEB23BD}"/>
    <dgm:cxn modelId="{8BC8B4E3-54B3-3445-BB39-E963D85DC10A}" type="presOf" srcId="{36C66E00-6EC0-0745-8D31-F1D4FFC43058}" destId="{AAF39F46-0D12-DA42-8BC6-C53A7DBBE3AA}" srcOrd="0" destOrd="0" presId="urn:microsoft.com/office/officeart/2005/8/layout/funnel1"/>
    <dgm:cxn modelId="{2151F3C5-3FCC-0A48-80DD-C1C5F3E035CE}" type="presOf" srcId="{C9AE22D9-1852-0545-80D7-5EF7296729F6}" destId="{3B169997-CFC7-574C-B194-C3004A14C4C3}" srcOrd="0" destOrd="0" presId="urn:microsoft.com/office/officeart/2005/8/layout/funnel1"/>
    <dgm:cxn modelId="{169A68C1-3659-C34B-9F73-615599F32C30}" srcId="{36C66E00-6EC0-0745-8D31-F1D4FFC43058}" destId="{5038E338-F23F-8C4E-AD4A-0CA67641C470}" srcOrd="0" destOrd="0" parTransId="{CFDCBE17-875C-BF48-8E3D-2A8FB78361A8}" sibTransId="{E05377A1-0472-4542-84AC-2BF4F7079645}"/>
    <dgm:cxn modelId="{C3090B52-B82B-7043-A612-0D6263E1A7A0}" type="presParOf" srcId="{AAF39F46-0D12-DA42-8BC6-C53A7DBBE3AA}" destId="{7AE429C4-5824-0349-898A-F127D7DE48F1}" srcOrd="0" destOrd="0" presId="urn:microsoft.com/office/officeart/2005/8/layout/funnel1"/>
    <dgm:cxn modelId="{3AD4174D-8CB9-0F4D-BF6B-AE49AC47C5EC}" type="presParOf" srcId="{AAF39F46-0D12-DA42-8BC6-C53A7DBBE3AA}" destId="{CD2B69B1-40E6-7146-99D2-5275BC6ACF99}" srcOrd="1" destOrd="0" presId="urn:microsoft.com/office/officeart/2005/8/layout/funnel1"/>
    <dgm:cxn modelId="{4485BFBE-D125-DE43-AD9B-CC87E53B65DA}" type="presParOf" srcId="{AAF39F46-0D12-DA42-8BC6-C53A7DBBE3AA}" destId="{7945CE37-4E4F-3D4D-A863-41C7B5FB82D8}" srcOrd="2" destOrd="0" presId="urn:microsoft.com/office/officeart/2005/8/layout/funnel1"/>
    <dgm:cxn modelId="{E8732131-97CA-2844-963A-0A42984870D8}" type="presParOf" srcId="{AAF39F46-0D12-DA42-8BC6-C53A7DBBE3AA}" destId="{3B169997-CFC7-574C-B194-C3004A14C4C3}" srcOrd="3" destOrd="0" presId="urn:microsoft.com/office/officeart/2005/8/layout/funnel1"/>
    <dgm:cxn modelId="{BFF7902E-72FC-4D49-B527-D975E032A566}" type="presParOf" srcId="{AAF39F46-0D12-DA42-8BC6-C53A7DBBE3AA}" destId="{5CC9F571-05BC-9742-8BF6-EFEDFBA2EC61}" srcOrd="4" destOrd="0" presId="urn:microsoft.com/office/officeart/2005/8/layout/funnel1"/>
    <dgm:cxn modelId="{F12F140F-C582-0640-BE59-504DC144C0C9}" type="presParOf" srcId="{AAF39F46-0D12-DA42-8BC6-C53A7DBBE3AA}" destId="{E500E7A1-7FF3-3648-A747-B49414B2970F}" srcOrd="5" destOrd="0" presId="urn:microsoft.com/office/officeart/2005/8/layout/funnel1"/>
    <dgm:cxn modelId="{4FB0E857-B73F-1C4A-8CEC-A58D04E223DC}" type="presParOf" srcId="{AAF39F46-0D12-DA42-8BC6-C53A7DBBE3AA}" destId="{3672F642-3D9E-E94C-A11E-BFAE48C98C94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768986-EB89-5246-BC25-AB2F10F6E2B4}">
      <dsp:nvSpPr>
        <dsp:cNvPr id="0" name=""/>
        <dsp:cNvSpPr/>
      </dsp:nvSpPr>
      <dsp:spPr>
        <a:xfrm>
          <a:off x="1066626" y="0"/>
          <a:ext cx="5036344" cy="503634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b="1" kern="1200" dirty="0" smtClean="0"/>
            <a:t>PRIVACIDAD</a:t>
          </a:r>
          <a:endParaRPr lang="es-ES_tradnl" sz="1400" b="1" kern="1200" dirty="0"/>
        </a:p>
      </dsp:txBody>
      <dsp:txXfrm>
        <a:off x="2704697" y="251817"/>
        <a:ext cx="1760202" cy="755451"/>
      </dsp:txXfrm>
    </dsp:sp>
    <dsp:sp modelId="{7BC30AA0-2851-D341-AAF2-5E64F6C09941}">
      <dsp:nvSpPr>
        <dsp:cNvPr id="0" name=""/>
        <dsp:cNvSpPr/>
      </dsp:nvSpPr>
      <dsp:spPr>
        <a:xfrm>
          <a:off x="1985910" y="1145579"/>
          <a:ext cx="3210820" cy="3204474"/>
        </a:xfrm>
        <a:prstGeom prst="ellipse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b="1" kern="1200" dirty="0" smtClean="0"/>
            <a:t>PROPIA IMAGEN</a:t>
          </a:r>
          <a:endParaRPr lang="es-ES_tradnl" sz="1400" b="1" kern="1200" dirty="0"/>
        </a:p>
      </dsp:txBody>
      <dsp:txXfrm>
        <a:off x="2843199" y="1345859"/>
        <a:ext cx="1496242" cy="600838"/>
      </dsp:txXfrm>
    </dsp:sp>
    <dsp:sp modelId="{4626F324-5FA4-3144-9C10-68F33F1A45F6}">
      <dsp:nvSpPr>
        <dsp:cNvPr id="0" name=""/>
        <dsp:cNvSpPr/>
      </dsp:nvSpPr>
      <dsp:spPr>
        <a:xfrm>
          <a:off x="2736716" y="2062068"/>
          <a:ext cx="1710266" cy="1716260"/>
        </a:xfrm>
        <a:prstGeom prst="ellips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b="1" kern="1200" dirty="0" smtClean="0">
              <a:solidFill>
                <a:schemeClr val="accent2"/>
              </a:solidFill>
            </a:rPr>
            <a:t>INTIMIDAD</a:t>
          </a:r>
          <a:endParaRPr lang="es-ES_tradnl" sz="1400" b="1" kern="1200" dirty="0">
            <a:solidFill>
              <a:schemeClr val="accent2"/>
            </a:solidFill>
          </a:endParaRPr>
        </a:p>
      </dsp:txBody>
      <dsp:txXfrm>
        <a:off x="2987179" y="2491133"/>
        <a:ext cx="1209341" cy="8581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40BAE2-19EB-4A6F-BA4A-B822CA85A7BA}" type="datetimeFigureOut">
              <a:rPr lang="es-ES" smtClean="0"/>
              <a:pPr/>
              <a:t>30/04/2015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43625A-B499-40FB-A5A2-4F14AEDCEE8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6474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pd.es/portalwebAGPD/canaldocumentacion/informes_juridicos/common/pdfs/2008-0615_Inaplicaci-oo-n-LOPD-a-actividad-de-particulares-que-comparten-fotos-de-sus-hijos-a-trav-ee-s-de-Internet.pdf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ec.europa.eu/justice_home/fsj/privacy/docs/wpdocs/2009/wp163_es.pdf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Marcador de imagen d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0178" name="Marcador de nota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_tradnl">
                <a:latin typeface="Calibri" charset="0"/>
                <a:cs typeface="ＭＳ Ｐゴシック" charset="0"/>
                <a:hlinkClick r:id="rId3"/>
              </a:rPr>
              <a:t>Informe Jurídico 0615-2008 de la Agencia Española de Protección de Datos</a:t>
            </a:r>
            <a:r>
              <a:rPr lang="es-ES_tradnl">
                <a:latin typeface="Calibri" charset="0"/>
                <a:cs typeface="ＭＳ Ｐゴシック" charset="0"/>
              </a:rPr>
              <a:t> (AEPD), tener un </a:t>
            </a:r>
            <a:r>
              <a:rPr lang="es-ES_tradnl" b="1">
                <a:latin typeface="Calibri" charset="0"/>
                <a:cs typeface="ＭＳ Ｐゴシック" charset="0"/>
              </a:rPr>
              <a:t>número demasiado alto de amigos</a:t>
            </a:r>
            <a:r>
              <a:rPr lang="es-ES_tradnl">
                <a:latin typeface="Calibri" charset="0"/>
                <a:cs typeface="ＭＳ Ｐゴシック" charset="0"/>
              </a:rPr>
              <a:t> podría exceder el ámbito de nuestras “relaciones privadas” y, por tanto, entenderse como una posible </a:t>
            </a:r>
            <a:r>
              <a:rPr lang="es-ES_tradnl" b="1">
                <a:latin typeface="Calibri" charset="0"/>
                <a:cs typeface="ＭＳ Ｐゴシック" charset="0"/>
              </a:rPr>
              <a:t>comunicación pública ilícita</a:t>
            </a:r>
            <a:r>
              <a:rPr lang="es-ES_tradnl">
                <a:latin typeface="Calibri" charset="0"/>
                <a:cs typeface="ＭＳ Ｐゴシック" charset="0"/>
              </a:rPr>
              <a:t>.</a:t>
            </a:r>
          </a:p>
          <a:p>
            <a:r>
              <a:rPr lang="es-ES_tradnl" i="1">
                <a:latin typeface="Calibri" charset="0"/>
                <a:cs typeface="ＭＳ Ｐゴシック" charset="0"/>
                <a:hlinkClick r:id="rId4"/>
              </a:rPr>
              <a:t>Dictamen 5/2009 relativo a las redes sociales en línea, adoptado el 12 de junio de 2009 por el Grupo de Trabajo del artículo 29 de la Directiva 95/46/CE</a:t>
            </a:r>
            <a:r>
              <a:rPr lang="es-ES_tradnl">
                <a:latin typeface="Calibri" charset="0"/>
                <a:cs typeface="ＭＳ Ｐゴシック" charset="0"/>
              </a:rPr>
              <a:t>, órgano consultivo independiente de la UE sobre protección de los datos y la vida privada. Dicho Dictamen señala que: </a:t>
            </a:r>
          </a:p>
          <a:p>
            <a:r>
              <a:rPr lang="es-ES_tradnl" i="1">
                <a:latin typeface="Calibri" charset="0"/>
                <a:cs typeface="ＭＳ Ｐゴシック" charset="0"/>
              </a:rPr>
              <a:t>“Generalmente, el acceso a los datos de un usuario (datos del perfil, mensajes, historias…) se limita a los contactos elegidos. Sin embargo, en algunos casos, los usuarios pueden adquirir un gran número de contactos terceros y no conocer a algunos de ellos. </a:t>
            </a:r>
            <a:r>
              <a:rPr lang="es-ES_tradnl" b="1" i="1">
                <a:latin typeface="Calibri" charset="0"/>
                <a:cs typeface="ＭＳ Ｐゴシック" charset="0"/>
              </a:rPr>
              <a:t>Un gran número de contactos puede indicar que no se aplica la excepción doméstica</a:t>
            </a:r>
            <a:r>
              <a:rPr lang="es-ES_tradnl" i="1">
                <a:latin typeface="Calibri" charset="0"/>
                <a:cs typeface="ＭＳ Ｐゴシック" charset="0"/>
              </a:rPr>
              <a:t> y el usuario podría entonces ser considerado como un responsable del tratamiento de datos.”</a:t>
            </a:r>
            <a:endParaRPr lang="es-ES_tradnl" altLang="ja-JP">
              <a:latin typeface="Calibri" charset="0"/>
              <a:cs typeface="ＭＳ Ｐゴシック" charset="0"/>
            </a:endParaRPr>
          </a:p>
          <a:p>
            <a:endParaRPr lang="es-ES_tradnl">
              <a:latin typeface="Calibri" charset="0"/>
              <a:cs typeface="ＭＳ Ｐゴシック" charset="0"/>
            </a:endParaRPr>
          </a:p>
        </p:txBody>
      </p:sp>
      <p:sp>
        <p:nvSpPr>
          <p:cNvPr id="50179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CBB674E-33B1-C744-9C13-D13E2FC73C11}" type="slidenum">
              <a:rPr lang="es-ES_tradnl" sz="12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rPr>
              <a:pPr eaLnBrk="1" hangingPunct="1"/>
              <a:t>19</a:t>
            </a:fld>
            <a:endParaRPr lang="es-ES_tradnl" sz="1200">
              <a:solidFill>
                <a:srgbClr val="000000"/>
              </a:solidFill>
              <a:latin typeface="Cochin" charset="0"/>
              <a:ea typeface="ヒラギノ明朝 ProN W3" charset="0"/>
              <a:cs typeface="ヒラギノ明朝 ProN W3" charset="0"/>
              <a:sym typeface="Cochi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690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s-E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1pPr>
            <a:lvl2pPr marL="742950" indent="-285750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2pPr>
            <a:lvl3pPr marL="1143000" indent="-228600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3pPr>
            <a:lvl4pPr marL="1600200" indent="-228600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4pPr>
            <a:lvl5pPr marL="2057400" indent="-228600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9pPr>
          </a:lstStyle>
          <a:p>
            <a:pPr eaLnBrk="1" hangingPunct="1"/>
            <a:fld id="{192B8C82-A9CC-8E42-8DD9-119A2776F2BE}" type="slidenum">
              <a:rPr lang="es-ES_tradnl" sz="1200"/>
              <a:pPr eaLnBrk="1" hangingPunct="1"/>
              <a:t>21</a:t>
            </a:fld>
            <a:endParaRPr lang="es-ES_tradnl" sz="1200"/>
          </a:p>
        </p:txBody>
      </p:sp>
    </p:spTree>
    <p:extLst>
      <p:ext uri="{BB962C8B-B14F-4D97-AF65-F5344CB8AC3E}">
        <p14:creationId xmlns:p14="http://schemas.microsoft.com/office/powerpoint/2010/main" val="410409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s-E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1pPr>
            <a:lvl2pPr marL="742950" indent="-285750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2pPr>
            <a:lvl3pPr marL="1143000" indent="-228600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3pPr>
            <a:lvl4pPr marL="1600200" indent="-228600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4pPr>
            <a:lvl5pPr marL="2057400" indent="-228600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9pPr>
          </a:lstStyle>
          <a:p>
            <a:pPr eaLnBrk="1" hangingPunct="1"/>
            <a:fld id="{B212F252-4A94-6541-9DC0-7EF7F894A630}" type="slidenum">
              <a:rPr lang="es-ES_tradnl" sz="1200"/>
              <a:pPr eaLnBrk="1" hangingPunct="1"/>
              <a:t>22</a:t>
            </a:fld>
            <a:endParaRPr lang="es-ES_tradnl" sz="1200"/>
          </a:p>
        </p:txBody>
      </p:sp>
    </p:spTree>
    <p:extLst>
      <p:ext uri="{BB962C8B-B14F-4D97-AF65-F5344CB8AC3E}">
        <p14:creationId xmlns:p14="http://schemas.microsoft.com/office/powerpoint/2010/main" val="847228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principal problemática asociada a los delitos informáticos. En concreto:</a:t>
            </a:r>
          </a:p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1- Principio de legalidad: problemas de tipicidad.</a:t>
            </a:r>
          </a:p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2- Principio de territorialidad: problemas de competencia jurisdiccional en su comisión internacional.</a:t>
            </a:r>
          </a:p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3- Problemas de determinación del sujeto, obtención de evidencias e indicios, complejidad técnica y conexión de causalidad.</a:t>
            </a:r>
          </a:p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4- Algunas soluciones: especialización de fuerzas y cuerpos de seguridad del estado, pericial informática forense, cooperación intergubernamental, reforma legislativa y armonización internacional.</a:t>
            </a:r>
          </a:p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Con permiso del implacable tiempo, mi intención es sazonarlo de algunos casos y anécdotas con pequeños apuntes que inviten a la polémica: ¿Qué pasa con la nube? ¿Jurisdicción especializada o no? ¿Qué hay de un Tribunal Penal Internacional con competencias en Cibercrimen? ¿Ciberterrorismo? ¿Delitos ideológicos? etc.</a:t>
            </a: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1pPr>
            <a:lvl2pPr marL="742950" indent="-285750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2pPr>
            <a:lvl3pPr marL="1143000" indent="-228600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3pPr>
            <a:lvl4pPr marL="1600200" indent="-228600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4pPr>
            <a:lvl5pPr marL="2057400" indent="-228600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9pPr>
          </a:lstStyle>
          <a:p>
            <a:pPr eaLnBrk="1" hangingPunct="1"/>
            <a:fld id="{C29E5F6A-5A15-D149-8EED-8633B621B605}" type="slidenum">
              <a:rPr lang="es-ES_tradnl" sz="1200"/>
              <a:pPr eaLnBrk="1" hangingPunct="1"/>
              <a:t>23</a:t>
            </a:fld>
            <a:endParaRPr lang="es-ES_tradnl" sz="1200"/>
          </a:p>
        </p:txBody>
      </p:sp>
    </p:spTree>
    <p:extLst>
      <p:ext uri="{BB962C8B-B14F-4D97-AF65-F5344CB8AC3E}">
        <p14:creationId xmlns:p14="http://schemas.microsoft.com/office/powerpoint/2010/main" val="15162667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s-E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1pPr>
            <a:lvl2pPr marL="742950" indent="-285750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2pPr>
            <a:lvl3pPr marL="1143000" indent="-228600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3pPr>
            <a:lvl4pPr marL="1600200" indent="-228600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4pPr>
            <a:lvl5pPr marL="2057400" indent="-228600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9pPr>
          </a:lstStyle>
          <a:p>
            <a:pPr eaLnBrk="1" hangingPunct="1"/>
            <a:fld id="{9CED68CB-F629-FC46-A4F3-E63DC8BE5488}" type="slidenum">
              <a:rPr lang="es-ES_tradnl" sz="1200"/>
              <a:pPr eaLnBrk="1" hangingPunct="1"/>
              <a:t>24</a:t>
            </a:fld>
            <a:endParaRPr lang="es-ES_tradnl" sz="1200"/>
          </a:p>
        </p:txBody>
      </p:sp>
    </p:spTree>
    <p:extLst>
      <p:ext uri="{BB962C8B-B14F-4D97-AF65-F5344CB8AC3E}">
        <p14:creationId xmlns:p14="http://schemas.microsoft.com/office/powerpoint/2010/main" val="18660000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909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s-E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909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1pPr>
            <a:lvl2pPr marL="742950" indent="-285750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2pPr>
            <a:lvl3pPr marL="1143000" indent="-228600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3pPr>
            <a:lvl4pPr marL="1600200" indent="-228600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4pPr>
            <a:lvl5pPr marL="2057400" indent="-228600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9pPr>
          </a:lstStyle>
          <a:p>
            <a:pPr eaLnBrk="1" hangingPunct="1"/>
            <a:fld id="{E3B304D1-EBB9-104D-BF79-1041C4DF4A24}" type="slidenum">
              <a:rPr lang="es-ES_tradnl" sz="1200"/>
              <a:pPr eaLnBrk="1" hangingPunct="1"/>
              <a:t>25</a:t>
            </a:fld>
            <a:endParaRPr lang="es-ES_tradnl" sz="1200"/>
          </a:p>
        </p:txBody>
      </p:sp>
    </p:spTree>
    <p:extLst>
      <p:ext uri="{BB962C8B-B14F-4D97-AF65-F5344CB8AC3E}">
        <p14:creationId xmlns:p14="http://schemas.microsoft.com/office/powerpoint/2010/main" val="6179092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11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s-E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11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1pPr>
            <a:lvl2pPr marL="742950" indent="-285750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2pPr>
            <a:lvl3pPr marL="1143000" indent="-228600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3pPr>
            <a:lvl4pPr marL="1600200" indent="-228600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4pPr>
            <a:lvl5pPr marL="2057400" indent="-228600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9pPr>
          </a:lstStyle>
          <a:p>
            <a:pPr eaLnBrk="1" hangingPunct="1"/>
            <a:fld id="{9FD0865F-0F87-1247-BD75-DCC63ECF5086}" type="slidenum">
              <a:rPr lang="es-ES_tradnl" sz="1200"/>
              <a:pPr eaLnBrk="1" hangingPunct="1"/>
              <a:t>26</a:t>
            </a:fld>
            <a:endParaRPr lang="es-ES_tradnl" sz="1200"/>
          </a:p>
        </p:txBody>
      </p:sp>
    </p:spTree>
    <p:extLst>
      <p:ext uri="{BB962C8B-B14F-4D97-AF65-F5344CB8AC3E}">
        <p14:creationId xmlns:p14="http://schemas.microsoft.com/office/powerpoint/2010/main" val="2033669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pintos-salgado.com" TargetMode="External"/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pintos-salgado.com/" TargetMode="Externa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pintos-salgado.com" TargetMode="External"/><Relationship Id="rId2" Type="http://schemas.openxmlformats.org/officeDocument/2006/relationships/image" Target="../media/image6.gif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pintos-salgado.com/" TargetMode="Externa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2 Rectángulo"/>
          <p:cNvSpPr/>
          <p:nvPr userDrawn="1"/>
        </p:nvSpPr>
        <p:spPr>
          <a:xfrm>
            <a:off x="857224" y="5357826"/>
            <a:ext cx="7429552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TÍTULO DE LA PRESENTACIÓN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SUBTÍTULO PRESENTACIÓN</a:t>
            </a:r>
          </a:p>
          <a:p>
            <a:pPr algn="ctr"/>
            <a:endParaRPr lang="en-U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01/01/2014</a:t>
            </a:r>
            <a:endParaRPr lang="es-E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9305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692696"/>
            <a:ext cx="8568952" cy="936104"/>
          </a:xfrm>
        </p:spPr>
        <p:txBody>
          <a:bodyPr anchor="t" anchorCtr="0">
            <a:normAutofit/>
          </a:bodyPr>
          <a:lstStyle>
            <a:lvl1pPr algn="ctr">
              <a:defRPr sz="2800" b="1">
                <a:solidFill>
                  <a:srgbClr val="782C2C"/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772816"/>
            <a:ext cx="8568952" cy="435334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A8E65-4316-4B9A-8BA5-19E4B18D381F}" type="datetimeFigureOut">
              <a:rPr lang="es-ES" smtClean="0"/>
              <a:pPr/>
              <a:t>30/04/2015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2FDBF-17F7-44D0-99A3-76E17F8A0E4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y objeto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692696"/>
            <a:ext cx="8568952" cy="936104"/>
          </a:xfrm>
        </p:spPr>
        <p:txBody>
          <a:bodyPr anchor="t" anchorCtr="0">
            <a:normAutofit/>
          </a:bodyPr>
          <a:lstStyle>
            <a:lvl1pPr algn="ctr">
              <a:defRPr sz="2800" b="1">
                <a:solidFill>
                  <a:srgbClr val="782C2C"/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A8E65-4316-4B9A-8BA5-19E4B18D381F}" type="datetimeFigureOut">
              <a:rPr lang="es-ES" smtClean="0"/>
              <a:pPr/>
              <a:t>30/04/2015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2FDBF-17F7-44D0-99A3-76E17F8A0E4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0384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A8E65-4316-4B9A-8BA5-19E4B18D381F}" type="datetimeFigureOut">
              <a:rPr lang="es-ES" smtClean="0"/>
              <a:pPr/>
              <a:t>30/04/2015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2FDBF-17F7-44D0-99A3-76E17F8A0E4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4 Rectángulo"/>
          <p:cNvSpPr/>
          <p:nvPr userDrawn="1"/>
        </p:nvSpPr>
        <p:spPr>
          <a:xfrm>
            <a:off x="2786050" y="1963531"/>
            <a:ext cx="400052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s-ES" sz="1800" b="1" dirty="0" smtClean="0">
                <a:solidFill>
                  <a:srgbClr val="32332D"/>
                </a:solidFill>
                <a:latin typeface="Arial" pitchFamily="34" charset="0"/>
                <a:cs typeface="Arial" pitchFamily="34" charset="0"/>
              </a:rPr>
              <a:t>Índice de contenidos: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s-ES" sz="1600" dirty="0" smtClean="0">
                <a:solidFill>
                  <a:srgbClr val="32332D"/>
                </a:solidFill>
                <a:latin typeface="Arial" pitchFamily="34" charset="0"/>
                <a:cs typeface="Arial" pitchFamily="34" charset="0"/>
              </a:rPr>
              <a:t>Título apartado 01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s-ES" sz="1600" dirty="0" smtClean="0">
                <a:solidFill>
                  <a:srgbClr val="32332D"/>
                </a:solidFill>
                <a:latin typeface="Arial" pitchFamily="34" charset="0"/>
                <a:cs typeface="Arial" pitchFamily="34" charset="0"/>
              </a:rPr>
              <a:t>Título apartado 02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s-ES" sz="1600" dirty="0" smtClean="0">
                <a:solidFill>
                  <a:srgbClr val="32332D"/>
                </a:solidFill>
                <a:latin typeface="Arial" pitchFamily="34" charset="0"/>
                <a:cs typeface="Arial" pitchFamily="34" charset="0"/>
              </a:rPr>
              <a:t>Título apartado 03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s-ES" sz="1600" dirty="0" smtClean="0">
                <a:solidFill>
                  <a:srgbClr val="32332D"/>
                </a:solidFill>
                <a:latin typeface="Arial" pitchFamily="34" charset="0"/>
                <a:cs typeface="Arial" pitchFamily="34" charset="0"/>
              </a:rPr>
              <a:t>Título apartado 04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s-ES" sz="1600" dirty="0" smtClean="0">
                <a:solidFill>
                  <a:srgbClr val="32332D"/>
                </a:solidFill>
                <a:latin typeface="Arial" pitchFamily="34" charset="0"/>
                <a:cs typeface="Arial" pitchFamily="34" charset="0"/>
              </a:rPr>
              <a:t>Título apartado 05</a:t>
            </a:r>
          </a:p>
        </p:txBody>
      </p:sp>
    </p:spTree>
    <p:extLst>
      <p:ext uri="{BB962C8B-B14F-4D97-AF65-F5344CB8AC3E}">
        <p14:creationId xmlns:p14="http://schemas.microsoft.com/office/powerpoint/2010/main" val="1898411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2 Rectángulo"/>
          <p:cNvSpPr/>
          <p:nvPr userDrawn="1"/>
        </p:nvSpPr>
        <p:spPr>
          <a:xfrm>
            <a:off x="857224" y="4568619"/>
            <a:ext cx="74295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MUCHAS GRACIAS</a:t>
            </a:r>
          </a:p>
        </p:txBody>
      </p:sp>
      <p:sp>
        <p:nvSpPr>
          <p:cNvPr id="9" name="3 Rectángulo"/>
          <p:cNvSpPr/>
          <p:nvPr userDrawn="1"/>
        </p:nvSpPr>
        <p:spPr>
          <a:xfrm>
            <a:off x="142844" y="6190798"/>
            <a:ext cx="892971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Avda. de </a:t>
            </a:r>
            <a:r>
              <a:rPr lang="es-ES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Arteixo</a:t>
            </a:r>
            <a:r>
              <a:rPr lang="es-E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10 – 1º Izq. 15004 A Coruña  Telf. 981 22 70 76  Fax: 981 21 17 13 </a:t>
            </a:r>
          </a:p>
          <a:p>
            <a:pPr algn="ctr"/>
            <a:r>
              <a:rPr lang="es-E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hlinkClick r:id="rId3"/>
              </a:rPr>
              <a:t>info@pintos-salgado.com</a:t>
            </a:r>
            <a:r>
              <a:rPr lang="es-E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es-E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hlinkClick r:id="rId4"/>
              </a:rPr>
              <a:t>www.pintos-salgado.com</a:t>
            </a:r>
            <a:endParaRPr lang="es-ES" sz="1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s-E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cabezado de secció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2 Rectángulo"/>
          <p:cNvSpPr/>
          <p:nvPr userDrawn="1"/>
        </p:nvSpPr>
        <p:spPr>
          <a:xfrm>
            <a:off x="857224" y="4568619"/>
            <a:ext cx="74295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MUCHAS GRACIAS</a:t>
            </a:r>
          </a:p>
        </p:txBody>
      </p:sp>
      <p:sp>
        <p:nvSpPr>
          <p:cNvPr id="9" name="3 Rectángulo"/>
          <p:cNvSpPr/>
          <p:nvPr userDrawn="1"/>
        </p:nvSpPr>
        <p:spPr>
          <a:xfrm>
            <a:off x="142844" y="6190798"/>
            <a:ext cx="892971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Avda. de </a:t>
            </a:r>
            <a:r>
              <a:rPr lang="es-ES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Arteixo</a:t>
            </a:r>
            <a:r>
              <a:rPr lang="es-E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10 – 1º Izq. 15004 A Coruña  Telf. 981 22 70 76  Fax: 981 21 17 13 </a:t>
            </a:r>
          </a:p>
          <a:p>
            <a:pPr algn="ctr"/>
            <a:r>
              <a:rPr lang="es-E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hlinkClick r:id="rId3"/>
              </a:rPr>
              <a:t>info@pintos-salgado.com</a:t>
            </a:r>
            <a:r>
              <a:rPr lang="es-E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es-E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hlinkClick r:id="rId4"/>
              </a:rPr>
              <a:t>www.pintos-salgado.com</a:t>
            </a:r>
            <a:endParaRPr lang="es-ES" sz="1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s-E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983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3610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72816"/>
            <a:ext cx="4038600" cy="435334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72816"/>
            <a:ext cx="4038600" cy="435334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A8E65-4316-4B9A-8BA5-19E4B18D381F}" type="datetimeFigureOut">
              <a:rPr lang="es-ES" smtClean="0"/>
              <a:pPr/>
              <a:t>30/04/2015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2FDBF-17F7-44D0-99A3-76E17F8A0E4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36104"/>
          </a:xfrm>
        </p:spPr>
        <p:txBody>
          <a:bodyPr/>
          <a:lstStyle>
            <a:lvl1pPr>
              <a:defRPr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67544" y="1700808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420887"/>
            <a:ext cx="4040188" cy="37052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4008" y="1700808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420887"/>
            <a:ext cx="4041775" cy="37052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A8E65-4316-4B9A-8BA5-19E4B18D381F}" type="datetimeFigureOut">
              <a:rPr lang="es-ES" smtClean="0"/>
              <a:pPr/>
              <a:t>30/04/2015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2FDBF-17F7-44D0-99A3-76E17F8A0E4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A8E65-4316-4B9A-8BA5-19E4B18D381F}" type="datetimeFigureOut">
              <a:rPr lang="es-ES" smtClean="0"/>
              <a:pPr/>
              <a:t>30/04/2015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2FDBF-17F7-44D0-99A3-76E17F8A0E4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A8E65-4316-4B9A-8BA5-19E4B18D381F}" type="datetimeFigureOut">
              <a:rPr lang="es-ES" smtClean="0"/>
              <a:pPr/>
              <a:t>30/04/2015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2FDBF-17F7-44D0-99A3-76E17F8A0E4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92696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692696"/>
            <a:ext cx="5111750" cy="543346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916832"/>
            <a:ext cx="3008313" cy="420933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A8E65-4316-4B9A-8BA5-19E4B18D381F}" type="datetimeFigureOut">
              <a:rPr lang="es-ES" smtClean="0"/>
              <a:pPr/>
              <a:t>30/04/2015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2FDBF-17F7-44D0-99A3-76E17F8A0E4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69160"/>
            <a:ext cx="5486400" cy="504056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92695"/>
            <a:ext cx="5486400" cy="410445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445224"/>
            <a:ext cx="5486400" cy="72697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A8E65-4316-4B9A-8BA5-19E4B18D381F}" type="datetimeFigureOut">
              <a:rPr lang="es-ES" smtClean="0"/>
              <a:pPr/>
              <a:t>30/04/2015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2FDBF-17F7-44D0-99A3-76E17F8A0E4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A8E65-4316-4B9A-8BA5-19E4B18D381F}" type="datetimeFigureOut">
              <a:rPr lang="es-ES" smtClean="0"/>
              <a:pPr/>
              <a:t>30/04/2015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2FDBF-17F7-44D0-99A3-76E17F8A0E4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692696"/>
            <a:ext cx="2057400" cy="543346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692696"/>
            <a:ext cx="6019800" cy="543346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A8E65-4316-4B9A-8BA5-19E4B18D381F}" type="datetimeFigureOut">
              <a:rPr lang="es-ES" smtClean="0"/>
              <a:pPr/>
              <a:t>30/04/2015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2FDBF-17F7-44D0-99A3-76E17F8A0E4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2132974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251520" y="692696"/>
            <a:ext cx="8568952" cy="93610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1520" y="1772816"/>
            <a:ext cx="8568952" cy="43533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A8E65-4316-4B9A-8BA5-19E4B18D381F}" type="datetimeFigureOut">
              <a:rPr lang="es-ES" smtClean="0"/>
              <a:pPr/>
              <a:t>30/04/2015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2FDBF-17F7-44D0-99A3-76E17F8A0E4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3" r:id="rId4"/>
    <p:sldLayoutId id="2147483662" r:id="rId5"/>
    <p:sldLayoutId id="2147483651" r:id="rId6"/>
    <p:sldLayoutId id="214748366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4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rgbClr val="782C2C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Rectángulo"/>
          <p:cNvSpPr/>
          <p:nvPr/>
        </p:nvSpPr>
        <p:spPr>
          <a:xfrm>
            <a:off x="827584" y="4149080"/>
            <a:ext cx="742955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SEGURIDAD EN INTERNET DE LOS MENORES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NUESTROS DERECHOS ONLINE Y EN LAS REDES SOCIALES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29/04/2015</a:t>
            </a:r>
            <a:endParaRPr lang="es-E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51520" y="5733256"/>
            <a:ext cx="3528392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s-ES" sz="1600" b="1" dirty="0" smtClean="0">
                <a:solidFill>
                  <a:srgbClr val="32332D"/>
                </a:solidFill>
                <a:latin typeface="Arial" pitchFamily="34" charset="0"/>
                <a:cs typeface="Arial" pitchFamily="34" charset="0"/>
              </a:rPr>
              <a:t>Victor </a:t>
            </a:r>
            <a:r>
              <a:rPr lang="es-ES" sz="1600" b="1" dirty="0">
                <a:solidFill>
                  <a:srgbClr val="32332D"/>
                </a:solidFill>
                <a:latin typeface="Arial" pitchFamily="34" charset="0"/>
                <a:cs typeface="Arial" pitchFamily="34" charset="0"/>
              </a:rPr>
              <a:t>Salgado </a:t>
            </a:r>
            <a:r>
              <a:rPr lang="es-ES" sz="1600" b="1" dirty="0" smtClean="0">
                <a:solidFill>
                  <a:srgbClr val="32332D"/>
                </a:solidFill>
                <a:latin typeface="Arial" pitchFamily="34" charset="0"/>
                <a:cs typeface="Arial" pitchFamily="34" charset="0"/>
              </a:rPr>
              <a:t>Seguín</a:t>
            </a:r>
          </a:p>
          <a:p>
            <a:pPr>
              <a:spcAft>
                <a:spcPts val="300"/>
              </a:spcAft>
            </a:pPr>
            <a:r>
              <a:rPr lang="es-ES" sz="1600" dirty="0" smtClean="0">
                <a:solidFill>
                  <a:srgbClr val="32332D"/>
                </a:solidFill>
                <a:latin typeface="Arial" pitchFamily="34" charset="0"/>
                <a:cs typeface="Arial" pitchFamily="34" charset="0"/>
              </a:rPr>
              <a:t>Abogado-Socio de Pintos </a:t>
            </a:r>
            <a:r>
              <a:rPr lang="es-ES" sz="1600" dirty="0">
                <a:solidFill>
                  <a:srgbClr val="32332D"/>
                </a:solidFill>
                <a:latin typeface="Arial" pitchFamily="34" charset="0"/>
                <a:cs typeface="Arial" pitchFamily="34" charset="0"/>
              </a:rPr>
              <a:t>&amp; Salgado</a:t>
            </a:r>
            <a:endParaRPr lang="es-ES" sz="1600" dirty="0" smtClean="0">
              <a:solidFill>
                <a:srgbClr val="32332D"/>
              </a:solidFill>
              <a:latin typeface="Arial" pitchFamily="34" charset="0"/>
              <a:cs typeface="Arial" pitchFamily="34" charset="0"/>
            </a:endParaRPr>
          </a:p>
          <a:p>
            <a:pPr>
              <a:spcAft>
                <a:spcPts val="300"/>
              </a:spcAft>
            </a:pPr>
            <a:r>
              <a:rPr lang="es-ES" sz="1600" dirty="0" smtClean="0">
                <a:solidFill>
                  <a:srgbClr val="32332D"/>
                </a:solidFill>
                <a:latin typeface="Arial" pitchFamily="34" charset="0"/>
                <a:cs typeface="Arial" pitchFamily="34" charset="0"/>
              </a:rPr>
              <a:t>@</a:t>
            </a:r>
            <a:r>
              <a:rPr lang="es-ES" sz="1600" dirty="0" err="1" smtClean="0">
                <a:solidFill>
                  <a:srgbClr val="32332D"/>
                </a:solidFill>
                <a:latin typeface="Arial" pitchFamily="34" charset="0"/>
                <a:cs typeface="Arial" pitchFamily="34" charset="0"/>
              </a:rPr>
              <a:t>abonauta</a:t>
            </a:r>
            <a:endParaRPr lang="es-ES" sz="1600" dirty="0">
              <a:solidFill>
                <a:srgbClr val="32332D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Imagen 1" descr="Logo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911" y="5588850"/>
            <a:ext cx="5478089" cy="119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28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12700" dist="25399" dir="2700000" algn="ctr" rotWithShape="0">
              <a:srgbClr val="F9F8ED">
                <a:alpha val="74997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es-ES_tradnl" dirty="0">
                <a:latin typeface="Century Gothic" charset="0"/>
                <a:ea typeface="ヒラギノ明朝 ProN W6" charset="0"/>
                <a:cs typeface="Century Gothic" charset="0"/>
                <a:sym typeface="Helvetica" charset="0"/>
              </a:rPr>
              <a:t>Web 2.0</a:t>
            </a:r>
            <a:endParaRPr lang="es-ES_tradnl" dirty="0">
              <a:latin typeface="Century Gothic" charset="0"/>
              <a:ea typeface="ヒラギノ明朝 ProN W6" charset="0"/>
              <a:cs typeface="ヒラギノ明朝 ProN W6" charset="0"/>
            </a:endParaRPr>
          </a:p>
        </p:txBody>
      </p:sp>
      <p:sp>
        <p:nvSpPr>
          <p:cNvPr id="43011" name="Rectangle 3"/>
          <p:cNvSpPr>
            <a:spLocks/>
          </p:cNvSpPr>
          <p:nvPr/>
        </p:nvSpPr>
        <p:spPr bwMode="auto">
          <a:xfrm>
            <a:off x="5956101" y="6343427"/>
            <a:ext cx="2893219" cy="17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/>
          <a:p>
            <a:pPr algn="r" defTabSz="321457"/>
            <a:r>
              <a:rPr lang="es-ES_tradnl" sz="1100" dirty="0">
                <a:latin typeface="Arial" charset="0"/>
                <a:cs typeface="Arial" charset="0"/>
                <a:sym typeface="Arial" charset="0"/>
              </a:rPr>
              <a:t>Copyright © </a:t>
            </a:r>
            <a:r>
              <a:rPr lang="es-ES_tradnl" sz="1100" dirty="0" smtClean="0">
                <a:latin typeface="Arial" charset="0"/>
                <a:cs typeface="Arial" charset="0"/>
                <a:sym typeface="Arial" charset="0"/>
              </a:rPr>
              <a:t>Pintos &amp; Salgado, 2015</a:t>
            </a:r>
            <a:endParaRPr lang="es-ES_tradnl" dirty="0"/>
          </a:p>
        </p:txBody>
      </p:sp>
      <p:pic>
        <p:nvPicPr>
          <p:cNvPr id="43012" name="Picture 4" descr="ima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268760"/>
            <a:ext cx="5357813" cy="5009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532173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s-ES_tradnl" dirty="0">
                <a:latin typeface="Century Gothic" charset="0"/>
                <a:ea typeface="ヒラギノ明朝 ProN W6" charset="0"/>
                <a:cs typeface="ヒラギノ明朝 ProN W6" charset="0"/>
              </a:rPr>
              <a:t>¿Por qué son gratis?</a:t>
            </a: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 bwMode="auto">
          <a:xfrm>
            <a:off x="928687" y="4714875"/>
            <a:ext cx="7358063" cy="12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5717" tIns="35717" rIns="35717" bIns="35717" anchor="ctr"/>
          <a:lstStyle>
            <a:lvl1pPr marL="617538" indent="-350838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1pPr>
            <a:lvl2pPr marL="742950" indent="-285750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2pPr>
            <a:lvl3pPr marL="1143000" indent="-228600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3pPr>
            <a:lvl4pPr marL="1600200" indent="-228600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4pPr>
            <a:lvl5pPr marL="2057400" indent="-228600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9pPr>
          </a:lstStyle>
          <a:p>
            <a:pPr>
              <a:spcBef>
                <a:spcPts val="1406"/>
              </a:spcBef>
              <a:buSzPct val="74000"/>
            </a:pPr>
            <a:r>
              <a:rPr lang="es-ES_tradnl" sz="3100" i="1">
                <a:solidFill>
                  <a:schemeClr val="tx1"/>
                </a:solidFill>
                <a:latin typeface="Century Gothic" charset="0"/>
                <a:sym typeface="Century Gothic" charset="0"/>
              </a:rPr>
              <a:t>No hay nada gratis en Internet: Pagamos con nuestros datos…</a:t>
            </a:r>
          </a:p>
        </p:txBody>
      </p:sp>
      <p:sp>
        <p:nvSpPr>
          <p:cNvPr id="6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</a:t>
            </a:r>
            <a:r>
              <a:rPr lang="es-ES_tradnl" sz="1100" dirty="0">
                <a:latin typeface="Arial" charset="0"/>
                <a:cs typeface="Arial" charset="0"/>
                <a:sym typeface="Arial" charset="0"/>
              </a:rPr>
              <a:t>Pintos &amp; </a:t>
            </a:r>
            <a:r>
              <a:rPr lang="es-ES_tradnl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  <p:pic>
        <p:nvPicPr>
          <p:cNvPr id="8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078" y="1178719"/>
            <a:ext cx="3571875" cy="3527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289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s-ES_tradnl" dirty="0"/>
              <a:t>Esferas de Protección</a:t>
            </a:r>
          </a:p>
        </p:txBody>
      </p:sp>
      <p:graphicFrame>
        <p:nvGraphicFramePr>
          <p:cNvPr id="7" name="Diagrama 6"/>
          <p:cNvGraphicFramePr/>
          <p:nvPr/>
        </p:nvGraphicFramePr>
        <p:xfrm>
          <a:off x="1089422" y="1285875"/>
          <a:ext cx="7179469" cy="503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</a:t>
            </a:r>
            <a:r>
              <a:rPr lang="es-ES_tradnl" sz="1100" dirty="0">
                <a:latin typeface="Arial" charset="0"/>
                <a:cs typeface="Arial" charset="0"/>
                <a:sym typeface="Arial" charset="0"/>
              </a:rPr>
              <a:t>Pintos &amp; </a:t>
            </a:r>
            <a:r>
              <a:rPr lang="es-ES_tradnl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826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626F324-5FA4-3144-9C10-68F33F1A45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graphicEl>
                                              <a:dgm id="{4626F324-5FA4-3144-9C10-68F33F1A45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graphicEl>
                                              <a:dgm id="{4626F324-5FA4-3144-9C10-68F33F1A45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graphicEl>
                                              <a:dgm id="{4626F324-5FA4-3144-9C10-68F33F1A45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BC30AA0-2851-D341-AAF2-5E64F6C099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graphicEl>
                                              <a:dgm id="{7BC30AA0-2851-D341-AAF2-5E64F6C099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graphicEl>
                                              <a:dgm id="{7BC30AA0-2851-D341-AAF2-5E64F6C099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graphicEl>
                                              <a:dgm id="{7BC30AA0-2851-D341-AAF2-5E64F6C099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5768986-EB89-5246-BC25-AB2F10F6E2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graphicEl>
                                              <a:dgm id="{45768986-EB89-5246-BC25-AB2F10F6E2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graphicEl>
                                              <a:dgm id="{45768986-EB89-5246-BC25-AB2F10F6E2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dgm id="{45768986-EB89-5246-BC25-AB2F10F6E2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 rev="1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>
                <a:latin typeface="Century Gothic" charset="0"/>
                <a:ea typeface="ヒラギノ明朝 ProN W6" charset="0"/>
                <a:cs typeface="ヒラギノ明朝 ProN W6" charset="0"/>
              </a:rPr>
              <a:t>Art. 18 de la Constitución</a:t>
            </a:r>
            <a:endParaRPr lang="es-ES">
              <a:latin typeface="Century Gothic" charset="0"/>
              <a:ea typeface="ヒラギノ明朝 ProN W6" charset="0"/>
              <a:cs typeface="ヒラギノ明朝 ProN W6" charset="0"/>
            </a:endParaRP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1772816"/>
            <a:ext cx="8064896" cy="4353347"/>
          </a:xfrm>
        </p:spPr>
        <p:txBody>
          <a:bodyPr/>
          <a:lstStyle/>
          <a:p>
            <a:pPr marL="457200" indent="-457200" algn="just" eaLnBrk="1" hangingPunct="1">
              <a:spcBef>
                <a:spcPct val="35000"/>
              </a:spcBef>
              <a:spcAft>
                <a:spcPts val="2808"/>
              </a:spcAft>
              <a:buFont typeface="Symbol" charset="0"/>
              <a:buAutoNum type="arabicPeriod"/>
            </a:pPr>
            <a:r>
              <a:rPr lang="es-ES_tradnl" dirty="0" smtClean="0">
                <a:latin typeface="Century Gothic" charset="0"/>
                <a:ea typeface="ヒラギノ明朝 ProN W3" charset="0"/>
                <a:cs typeface="ヒラギノ明朝 ProN W3" charset="0"/>
              </a:rPr>
              <a:t>Se </a:t>
            </a:r>
            <a:r>
              <a:rPr lang="es-ES_tradnl" dirty="0">
                <a:latin typeface="Century Gothic" charset="0"/>
                <a:ea typeface="ヒラギノ明朝 ProN W3" charset="0"/>
                <a:cs typeface="ヒラギノ明朝 ProN W3" charset="0"/>
              </a:rPr>
              <a:t>garantiza el derecho al </a:t>
            </a:r>
            <a:r>
              <a:rPr lang="es-ES_tradnl" b="1" dirty="0">
                <a:latin typeface="Century Gothic" charset="0"/>
                <a:ea typeface="ヒラギノ明朝 ProN W3" charset="0"/>
                <a:cs typeface="ヒラギノ明朝 ProN W3" charset="0"/>
              </a:rPr>
              <a:t>honor, a la intimidad personal y familiar y a la propia imagen</a:t>
            </a:r>
            <a:r>
              <a:rPr lang="es-ES_tradnl" dirty="0">
                <a:latin typeface="Century Gothic" charset="0"/>
                <a:ea typeface="ヒラギノ明朝 ProN W3" charset="0"/>
                <a:cs typeface="ヒラギノ明朝 ProN W3" charset="0"/>
              </a:rPr>
              <a:t>. </a:t>
            </a:r>
            <a:endParaRPr lang="es-ES_tradnl" dirty="0" smtClean="0">
              <a:latin typeface="Century Gothic" charset="0"/>
              <a:ea typeface="ヒラギノ明朝 ProN W3" charset="0"/>
              <a:cs typeface="ヒラギノ明朝 ProN W3" charset="0"/>
            </a:endParaRPr>
          </a:p>
          <a:p>
            <a:pPr marL="0" indent="0" algn="just" eaLnBrk="1" hangingPunct="1">
              <a:spcBef>
                <a:spcPct val="35000"/>
              </a:spcBef>
              <a:spcAft>
                <a:spcPts val="2808"/>
              </a:spcAft>
              <a:buNone/>
            </a:pPr>
            <a:r>
              <a:rPr lang="es-ES_tradnl" dirty="0" smtClean="0">
                <a:latin typeface="Century Gothic" charset="0"/>
                <a:ea typeface="ヒラギノ明朝 ProN W3" charset="0"/>
                <a:cs typeface="ヒラギノ明朝 ProN W3" charset="0"/>
              </a:rPr>
              <a:t>(</a:t>
            </a:r>
            <a:r>
              <a:rPr lang="es-ES_tradnl" dirty="0">
                <a:latin typeface="Century Gothic" charset="0"/>
                <a:ea typeface="ヒラギノ明朝 ProN W3" charset="0"/>
                <a:cs typeface="ヒラギノ明朝 ProN W3" charset="0"/>
              </a:rPr>
              <a:t>...)</a:t>
            </a:r>
          </a:p>
          <a:p>
            <a:pPr algn="just" eaLnBrk="1" hangingPunct="1">
              <a:spcBef>
                <a:spcPct val="35000"/>
              </a:spcBef>
              <a:spcAft>
                <a:spcPts val="2808"/>
              </a:spcAft>
              <a:buFont typeface="Symbol" charset="0"/>
              <a:buNone/>
            </a:pPr>
            <a:r>
              <a:rPr lang="es-ES_tradnl" dirty="0">
                <a:latin typeface="Century Gothic" charset="0"/>
                <a:ea typeface="ヒラギノ明朝 ProN W3" charset="0"/>
                <a:cs typeface="ヒラギノ明朝 ProN W3" charset="0"/>
              </a:rPr>
              <a:t>4. La ley limitará el uso de la </a:t>
            </a:r>
            <a:r>
              <a:rPr lang="es-ES_tradnl" b="1" dirty="0">
                <a:latin typeface="Century Gothic" charset="0"/>
                <a:ea typeface="ヒラギノ明朝 ProN W3" charset="0"/>
                <a:cs typeface="ヒラギノ明朝 ProN W3" charset="0"/>
              </a:rPr>
              <a:t>informática</a:t>
            </a:r>
            <a:r>
              <a:rPr lang="es-ES_tradnl" dirty="0">
                <a:latin typeface="Century Gothic" charset="0"/>
                <a:ea typeface="ヒラギノ明朝 ProN W3" charset="0"/>
                <a:cs typeface="ヒラギノ明朝 ProN W3" charset="0"/>
              </a:rPr>
              <a:t> para garantizar el honor y la intimidad personal y familiar de los ciudadanos y el pleno ejercicio de sus derechos.</a:t>
            </a:r>
            <a:endParaRPr lang="es-ES" dirty="0">
              <a:latin typeface="Century Gothic" charset="0"/>
              <a:ea typeface="ヒラギノ明朝 ProN W3" charset="0"/>
              <a:cs typeface="ヒラギノ明朝 ProN W3" charset="0"/>
            </a:endParaRPr>
          </a:p>
        </p:txBody>
      </p:sp>
      <p:sp>
        <p:nvSpPr>
          <p:cNvPr id="4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</a:t>
            </a:r>
            <a:r>
              <a:rPr lang="es-ES_tradnl" sz="1100" dirty="0">
                <a:latin typeface="Arial" charset="0"/>
                <a:cs typeface="Arial" charset="0"/>
                <a:sym typeface="Arial" charset="0"/>
              </a:rPr>
              <a:t>Pintos &amp; </a:t>
            </a:r>
            <a:r>
              <a:rPr lang="es-ES_tradnl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7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7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7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7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>
                <a:latin typeface="Century Gothic" charset="0"/>
                <a:ea typeface="ヒラギノ明朝 ProN W6" charset="0"/>
                <a:cs typeface="ヒラギノ明朝 ProN W6" charset="0"/>
              </a:rPr>
              <a:t>Propia imagen - Ley </a:t>
            </a:r>
            <a:r>
              <a:rPr lang="es-ES_tradnl" dirty="0">
                <a:latin typeface="Century Gothic" charset="0"/>
                <a:ea typeface="ヒラギノ明朝 ProN W6" charset="0"/>
                <a:cs typeface="ヒラギノ明朝 ProN W6" charset="0"/>
              </a:rPr>
              <a:t>Orgánica 1/1982</a:t>
            </a:r>
          </a:p>
        </p:txBody>
      </p:sp>
      <p:sp>
        <p:nvSpPr>
          <p:cNvPr id="27136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s-ES" sz="2000" b="1" dirty="0">
                <a:latin typeface="Century Gothic" charset="0"/>
                <a:ea typeface="ヒラギノ明朝 ProN W3" charset="0"/>
                <a:cs typeface="ヒラギノ明朝 ProN W3" charset="0"/>
              </a:rPr>
              <a:t>Artículo Octavo.</a:t>
            </a:r>
            <a:r>
              <a:rPr lang="es-ES" sz="2000" dirty="0">
                <a:latin typeface="Century Gothic" charset="0"/>
                <a:ea typeface="ヒラギノ明朝 ProN W3" charset="0"/>
                <a:cs typeface="ヒラギノ明朝 ProN W3" charset="0"/>
              </a:rPr>
              <a:t> </a:t>
            </a:r>
            <a:endParaRPr lang="es-ES_tradnl" sz="2000" dirty="0">
              <a:latin typeface="Century Gothic" charset="0"/>
              <a:ea typeface="ヒラギノ明朝 ProN W3" charset="0"/>
              <a:cs typeface="ヒラギノ明朝 ProN W3" charset="0"/>
            </a:endParaRPr>
          </a:p>
          <a:p>
            <a:pPr>
              <a:spcAft>
                <a:spcPts val="1800"/>
              </a:spcAft>
            </a:pPr>
            <a:r>
              <a:rPr lang="es-ES" sz="2000" dirty="0">
                <a:latin typeface="Century Gothic" charset="0"/>
                <a:ea typeface="ヒラギノ明朝 ProN W3" charset="0"/>
                <a:cs typeface="ヒラギノ明朝 ProN W3" charset="0"/>
              </a:rPr>
              <a:t>Uno. No se reputará, con carácter general, intromisiones ilegítimas las actuaciones autorizadas o acordadas por la Autoridad competente de acuerdo con la Ley, ni </a:t>
            </a:r>
            <a:r>
              <a:rPr lang="es-ES" sz="2000" b="1" dirty="0">
                <a:latin typeface="Century Gothic" charset="0"/>
                <a:ea typeface="ヒラギノ明朝 ProN W3" charset="0"/>
                <a:cs typeface="ヒラギノ明朝 ProN W3" charset="0"/>
              </a:rPr>
              <a:t>cuando predomine un interés histórico, científico o cultural relevante</a:t>
            </a:r>
            <a:r>
              <a:rPr lang="es-ES" sz="2000" dirty="0">
                <a:latin typeface="Century Gothic" charset="0"/>
                <a:ea typeface="ヒラギノ明朝 ProN W3" charset="0"/>
                <a:cs typeface="ヒラギノ明朝 ProN W3" charset="0"/>
              </a:rPr>
              <a:t>.</a:t>
            </a:r>
            <a:endParaRPr lang="es-ES_tradnl" sz="2000" dirty="0">
              <a:latin typeface="Century Gothic" charset="0"/>
              <a:ea typeface="ヒラギノ明朝 ProN W3" charset="0"/>
              <a:cs typeface="ヒラギノ明朝 ProN W3" charset="0"/>
            </a:endParaRPr>
          </a:p>
          <a:p>
            <a:pPr>
              <a:spcAft>
                <a:spcPts val="1800"/>
              </a:spcAft>
            </a:pPr>
            <a:r>
              <a:rPr lang="es-ES" sz="2000" dirty="0">
                <a:latin typeface="Century Gothic" charset="0"/>
                <a:ea typeface="ヒラギノ明朝 ProN W3" charset="0"/>
                <a:cs typeface="ヒラギノ明朝 ProN W3" charset="0"/>
              </a:rPr>
              <a:t>Dos. En particular, el </a:t>
            </a:r>
            <a:r>
              <a:rPr lang="es-ES" sz="2000" b="1" dirty="0">
                <a:latin typeface="Century Gothic" charset="0"/>
                <a:ea typeface="ヒラギノ明朝 ProN W3" charset="0"/>
                <a:cs typeface="ヒラギノ明朝 ProN W3" charset="0"/>
              </a:rPr>
              <a:t>derecho a la propia imagen</a:t>
            </a:r>
            <a:r>
              <a:rPr lang="es-ES" sz="2000" dirty="0">
                <a:latin typeface="Century Gothic" charset="0"/>
                <a:ea typeface="ヒラギノ明朝 ProN W3" charset="0"/>
                <a:cs typeface="ヒラギノ明朝 ProN W3" charset="0"/>
              </a:rPr>
              <a:t> no impedirá:</a:t>
            </a:r>
            <a:endParaRPr lang="es-ES_tradnl" sz="2000" dirty="0">
              <a:latin typeface="Century Gothic" charset="0"/>
              <a:ea typeface="ヒラギノ明朝 ProN W3" charset="0"/>
              <a:cs typeface="ヒラギノ明朝 ProN W3" charset="0"/>
            </a:endParaRPr>
          </a:p>
          <a:p>
            <a:pPr lvl="1">
              <a:spcAft>
                <a:spcPts val="1800"/>
              </a:spcAft>
            </a:pPr>
            <a:r>
              <a:rPr lang="es-ES" dirty="0">
                <a:latin typeface="Century Gothic" charset="0"/>
                <a:ea typeface="ヒラギノ明朝 ProN W3" charset="0"/>
                <a:cs typeface="ヒラギノ明朝 ProN W3" charset="0"/>
              </a:rPr>
              <a:t>c) La </a:t>
            </a:r>
            <a:r>
              <a:rPr lang="es-ES" b="1" dirty="0">
                <a:latin typeface="Century Gothic" charset="0"/>
                <a:ea typeface="ヒラギノ明朝 ProN W3" charset="0"/>
                <a:cs typeface="ヒラギノ明朝 ProN W3" charset="0"/>
              </a:rPr>
              <a:t>información gráfica sobre un suceso o acaecimiento público</a:t>
            </a:r>
            <a:r>
              <a:rPr lang="es-ES" dirty="0">
                <a:latin typeface="Century Gothic" charset="0"/>
                <a:ea typeface="ヒラギノ明朝 ProN W3" charset="0"/>
                <a:cs typeface="ヒラギノ明朝 ProN W3" charset="0"/>
              </a:rPr>
              <a:t> cuando la </a:t>
            </a:r>
            <a:r>
              <a:rPr lang="es-ES" b="1" dirty="0">
                <a:latin typeface="Century Gothic" charset="0"/>
                <a:ea typeface="ヒラギノ明朝 ProN W3" charset="0"/>
                <a:cs typeface="ヒラギノ明朝 ProN W3" charset="0"/>
              </a:rPr>
              <a:t>imagen de una persona determinada aparezca como meramente accesoria</a:t>
            </a:r>
            <a:r>
              <a:rPr lang="es-ES" dirty="0">
                <a:latin typeface="Century Gothic" charset="0"/>
                <a:ea typeface="ヒラギノ明朝 ProN W3" charset="0"/>
                <a:cs typeface="ヒラギノ明朝 ProN W3" charset="0"/>
              </a:rPr>
              <a:t>.</a:t>
            </a:r>
            <a:endParaRPr lang="es-ES_tradnl" dirty="0">
              <a:latin typeface="Century Gothic" charset="0"/>
              <a:ea typeface="ヒラギノ明朝 ProN W3" charset="0"/>
              <a:cs typeface="ヒラギノ明朝 ProN W3" charset="0"/>
            </a:endParaRPr>
          </a:p>
          <a:p>
            <a:pPr>
              <a:spcAft>
                <a:spcPts val="1800"/>
              </a:spcAft>
            </a:pPr>
            <a:endParaRPr lang="es-ES_tradnl" sz="2000" dirty="0">
              <a:latin typeface="Century Gothic" charset="0"/>
              <a:ea typeface="ヒラギノ明朝 ProN W3" charset="0"/>
              <a:cs typeface="ヒラギノ明朝 ProN W3" charset="0"/>
            </a:endParaRPr>
          </a:p>
        </p:txBody>
      </p:sp>
      <p:sp>
        <p:nvSpPr>
          <p:cNvPr id="4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</a:t>
            </a:r>
            <a:r>
              <a:rPr lang="es-ES_tradnl" sz="1100" dirty="0">
                <a:latin typeface="Arial" charset="0"/>
                <a:cs typeface="Arial" charset="0"/>
                <a:sym typeface="Arial" charset="0"/>
              </a:rPr>
              <a:t>Pintos &amp; </a:t>
            </a:r>
            <a:r>
              <a:rPr lang="es-ES_tradnl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47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Derechos del Menor de Edad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ES" i="1" dirty="0" smtClean="0"/>
              <a:t>Art. 4 de la Ley </a:t>
            </a:r>
            <a:r>
              <a:rPr lang="es-ES" i="1" dirty="0"/>
              <a:t>Orgánica 1/1996, de 15 de enero, de protección jurídica del menor</a:t>
            </a:r>
            <a:r>
              <a:rPr lang="es-ES" i="1" dirty="0" smtClean="0"/>
              <a:t>:</a:t>
            </a:r>
            <a:endParaRPr lang="es-ES" dirty="0"/>
          </a:p>
          <a:p>
            <a:pPr lvl="1"/>
            <a:r>
              <a:rPr lang="es-ES" sz="2400" i="1" dirty="0" smtClean="0"/>
              <a:t>2. La </a:t>
            </a:r>
            <a:r>
              <a:rPr lang="es-ES" sz="2400" i="1" dirty="0"/>
              <a:t>difusión de </a:t>
            </a:r>
            <a:r>
              <a:rPr lang="es-ES" sz="2400" b="1" i="1" dirty="0"/>
              <a:t>información</a:t>
            </a:r>
            <a:r>
              <a:rPr lang="es-ES" sz="2400" i="1" dirty="0"/>
              <a:t> o la utilización de </a:t>
            </a:r>
            <a:r>
              <a:rPr lang="es-ES" sz="2400" b="1" i="1" dirty="0"/>
              <a:t>imágenes o nombre</a:t>
            </a:r>
            <a:r>
              <a:rPr lang="es-ES" sz="2400" i="1" dirty="0"/>
              <a:t> de los menores en los medios de comunicación que puedan implicar una intromisión ilegítima en su intimidad, honra o reputación, o que sea contraria a sus intereses, determinará la intervención del </a:t>
            </a:r>
            <a:r>
              <a:rPr lang="es-ES" sz="2400" b="1" i="1" dirty="0"/>
              <a:t>Ministerio </a:t>
            </a:r>
            <a:r>
              <a:rPr lang="es-ES" sz="2400" b="1" i="1" dirty="0" smtClean="0"/>
              <a:t>Fiscal</a:t>
            </a:r>
            <a:endParaRPr lang="es-ES" sz="2400" b="1" i="1" dirty="0"/>
          </a:p>
          <a:p>
            <a:pPr lvl="1"/>
            <a:r>
              <a:rPr lang="es-ES" sz="2400" i="1" dirty="0"/>
              <a:t>3. Se considera intromisión ilegítima </a:t>
            </a:r>
            <a:r>
              <a:rPr lang="es-ES" sz="2400" i="1" dirty="0" smtClean="0"/>
              <a:t>(…), </a:t>
            </a:r>
            <a:r>
              <a:rPr lang="es-ES" sz="2400" i="1" dirty="0"/>
              <a:t>cualquier utilización de su imagen o su nombre en los medios de comunicación que pueda implicar </a:t>
            </a:r>
            <a:r>
              <a:rPr lang="es-ES" sz="2400" b="1" i="1" dirty="0"/>
              <a:t>menoscabo de su honra o reputación</a:t>
            </a:r>
            <a:r>
              <a:rPr lang="es-ES" sz="2400" i="1" dirty="0"/>
              <a:t>, o que sea contraria a sus intereses </a:t>
            </a:r>
            <a:r>
              <a:rPr lang="es-ES" sz="2400" b="1" i="1" dirty="0"/>
              <a:t>incluso si consta el consentimiento </a:t>
            </a:r>
            <a:r>
              <a:rPr lang="es-ES" sz="2400" i="1" dirty="0"/>
              <a:t>del menor o de sus representantes </a:t>
            </a:r>
            <a:r>
              <a:rPr lang="es-ES" sz="2400" i="1" dirty="0" smtClean="0"/>
              <a:t>legales.</a:t>
            </a:r>
            <a:endParaRPr lang="es-ES" sz="2400" i="1" dirty="0"/>
          </a:p>
        </p:txBody>
      </p:sp>
      <p:sp>
        <p:nvSpPr>
          <p:cNvPr id="4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</a:t>
            </a:r>
            <a:r>
              <a:rPr lang="es-ES_tradnl" sz="1100" dirty="0">
                <a:latin typeface="Arial" charset="0"/>
                <a:cs typeface="Arial" charset="0"/>
                <a:sym typeface="Arial" charset="0"/>
              </a:rPr>
              <a:t>Pintos &amp; </a:t>
            </a:r>
            <a:r>
              <a:rPr lang="es-ES_tradnl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636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s-ES_tradnl" dirty="0"/>
              <a:t>Una privacidad, dos sistemas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714375" y="1446608"/>
            <a:ext cx="3641080" cy="4502671"/>
          </a:xfrm>
          <a:prstGeom prst="rect">
            <a:avLst/>
          </a:prstGeom>
          <a:blipFill rotWithShape="1">
            <a:blip r:embed="rId2">
              <a:alphaModFix amt="45000"/>
            </a:blip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91423" tIns="45712" rIns="91423" bIns="45712"/>
          <a:lstStyle/>
          <a:p>
            <a:pPr marL="342621" indent="-342621" algn="ctr">
              <a:spcBef>
                <a:spcPct val="50000"/>
              </a:spcBef>
              <a:spcAft>
                <a:spcPct val="50000"/>
              </a:spcAft>
              <a:buClr>
                <a:schemeClr val="tx2"/>
              </a:buClr>
              <a:buSzPct val="90000"/>
              <a:defRPr/>
            </a:pPr>
            <a:r>
              <a:rPr lang="es-ES_tradnl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</a:rPr>
              <a:t>Privacy</a:t>
            </a:r>
            <a:r>
              <a:rPr lang="es-ES_tradnl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</a:rPr>
              <a:t>: EE.UU.</a:t>
            </a:r>
          </a:p>
          <a:p>
            <a:pPr marL="342621" indent="-342621">
              <a:spcBef>
                <a:spcPct val="50000"/>
              </a:spcBef>
              <a:spcAft>
                <a:spcPct val="50000"/>
              </a:spcAft>
              <a:buClr>
                <a:schemeClr val="tx2"/>
              </a:buClr>
              <a:buSzPct val="90000"/>
              <a:buFont typeface="Symbol" charset="0"/>
              <a:buChar char="¨"/>
              <a:defRPr/>
            </a:pPr>
            <a:r>
              <a:rPr lang="es-ES_tradnl" sz="1700" b="1" dirty="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</a:rPr>
              <a:t>No es un derecho constitucional:</a:t>
            </a:r>
          </a:p>
          <a:p>
            <a:pPr marL="342621" indent="-342621">
              <a:spcBef>
                <a:spcPct val="50000"/>
              </a:spcBef>
              <a:spcAft>
                <a:spcPct val="50000"/>
              </a:spcAft>
              <a:buClr>
                <a:schemeClr val="tx2"/>
              </a:buClr>
              <a:buSzPct val="90000"/>
              <a:buFont typeface="Symbol" charset="0"/>
              <a:buChar char="¨"/>
              <a:defRPr/>
            </a:pPr>
            <a:r>
              <a:rPr lang="es-ES_tradnl" sz="1700" b="1" dirty="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</a:rPr>
              <a:t>Definido poco a poco por la doctrina y la </a:t>
            </a:r>
            <a:r>
              <a:rPr lang="es-ES_tradnl" sz="17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</a:rPr>
              <a:t>jurispudencia</a:t>
            </a:r>
            <a:endParaRPr lang="es-ES_tradnl" sz="1700" b="1" dirty="0">
              <a:solidFill>
                <a:schemeClr val="tx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entury Gothic" charset="0"/>
            </a:endParaRPr>
          </a:p>
          <a:p>
            <a:pPr marL="342621" indent="-342621">
              <a:spcBef>
                <a:spcPct val="50000"/>
              </a:spcBef>
              <a:spcAft>
                <a:spcPct val="50000"/>
              </a:spcAft>
              <a:buClr>
                <a:schemeClr val="tx2"/>
              </a:buClr>
              <a:buSzPct val="90000"/>
              <a:buFont typeface="Symbol" charset="0"/>
              <a:buChar char="¨"/>
              <a:defRPr/>
            </a:pPr>
            <a:r>
              <a:rPr lang="es-ES_tradnl" sz="1700" b="1" dirty="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</a:rPr>
              <a:t>“</a:t>
            </a:r>
            <a:r>
              <a:rPr lang="es-ES_tradnl" sz="17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</a:rPr>
              <a:t>The</a:t>
            </a:r>
            <a:r>
              <a:rPr lang="es-ES_tradnl" sz="1700" b="1" dirty="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</a:rPr>
              <a:t> </a:t>
            </a:r>
            <a:r>
              <a:rPr lang="es-ES_tradnl" sz="17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</a:rPr>
              <a:t>right</a:t>
            </a:r>
            <a:r>
              <a:rPr lang="es-ES_tradnl" sz="1700" b="1" dirty="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</a:rPr>
              <a:t> </a:t>
            </a:r>
            <a:r>
              <a:rPr lang="es-ES_tradnl" sz="17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</a:rPr>
              <a:t>to</a:t>
            </a:r>
            <a:r>
              <a:rPr lang="es-ES_tradnl" sz="1700" b="1" dirty="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</a:rPr>
              <a:t> be </a:t>
            </a:r>
            <a:r>
              <a:rPr lang="es-ES_tradnl" sz="17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</a:rPr>
              <a:t>let</a:t>
            </a:r>
            <a:r>
              <a:rPr lang="es-ES_tradnl" sz="1700" b="1" dirty="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</a:rPr>
              <a:t> </a:t>
            </a:r>
            <a:r>
              <a:rPr lang="es-ES_tradnl" sz="17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</a:rPr>
              <a:t>alone</a:t>
            </a:r>
            <a:r>
              <a:rPr lang="es-ES_tradnl" sz="1700" b="1" dirty="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</a:rPr>
              <a:t>”</a:t>
            </a:r>
          </a:p>
          <a:p>
            <a:pPr marL="342621" indent="-342621">
              <a:spcBef>
                <a:spcPct val="50000"/>
              </a:spcBef>
              <a:spcAft>
                <a:spcPct val="50000"/>
              </a:spcAft>
              <a:buClr>
                <a:schemeClr val="tx2"/>
              </a:buClr>
              <a:buSzPct val="90000"/>
              <a:buFont typeface="Symbol" charset="0"/>
              <a:buChar char="¨"/>
              <a:defRPr/>
            </a:pPr>
            <a:r>
              <a:rPr lang="es-ES_tradnl" sz="1700" b="1" dirty="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</a:rPr>
              <a:t>No hay Ley de protección de datos federal</a:t>
            </a:r>
          </a:p>
          <a:p>
            <a:pPr marL="342621" indent="-342621">
              <a:spcBef>
                <a:spcPct val="50000"/>
              </a:spcBef>
              <a:spcAft>
                <a:spcPct val="50000"/>
              </a:spcAft>
              <a:buClr>
                <a:schemeClr val="tx2"/>
              </a:buClr>
              <a:buSzPct val="90000"/>
              <a:buFont typeface="Symbol" charset="0"/>
              <a:buChar char="¨"/>
              <a:defRPr/>
            </a:pPr>
            <a:r>
              <a:rPr lang="es-ES_tradnl" sz="1700" b="1" dirty="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</a:rPr>
              <a:t>“Políticas de Privacidad”: El dueño de los datos es la empresa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676924" y="1446608"/>
            <a:ext cx="3740423" cy="4502671"/>
          </a:xfrm>
          <a:prstGeom prst="rect">
            <a:avLst/>
          </a:prstGeom>
          <a:blipFill rotWithShape="1">
            <a:blip r:embed="rId3">
              <a:alphaModFix amt="45000"/>
            </a:blip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91423" tIns="45712" rIns="91423" bIns="45712"/>
          <a:lstStyle/>
          <a:p>
            <a:pPr marL="342621" indent="-342621" algn="ctr">
              <a:spcBef>
                <a:spcPct val="50000"/>
              </a:spcBef>
              <a:spcAft>
                <a:spcPct val="50000"/>
              </a:spcAft>
              <a:buClr>
                <a:schemeClr val="tx2"/>
              </a:buClr>
              <a:buSzPct val="90000"/>
              <a:defRPr/>
            </a:pPr>
            <a:r>
              <a:rPr lang="es-ES_tradnl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</a:rPr>
              <a:t>Privacidad: U.E.</a:t>
            </a:r>
          </a:p>
          <a:p>
            <a:pPr marL="342621" indent="-342621">
              <a:spcBef>
                <a:spcPct val="50000"/>
              </a:spcBef>
              <a:spcAft>
                <a:spcPct val="50000"/>
              </a:spcAft>
              <a:buClr>
                <a:schemeClr val="tx2"/>
              </a:buClr>
              <a:buSzPct val="90000"/>
              <a:buFont typeface="Symbol" charset="0"/>
              <a:buChar char="¨"/>
              <a:defRPr/>
            </a:pPr>
            <a:r>
              <a:rPr lang="es-ES_tradnl" sz="1700" b="1" dirty="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</a:rPr>
              <a:t>Es un derecho constitucional distinto de la intimidad.</a:t>
            </a:r>
          </a:p>
          <a:p>
            <a:pPr marL="342621" indent="-342621">
              <a:spcBef>
                <a:spcPct val="50000"/>
              </a:spcBef>
              <a:spcAft>
                <a:spcPct val="50000"/>
              </a:spcAft>
              <a:buClr>
                <a:schemeClr val="tx2"/>
              </a:buClr>
              <a:buSzPct val="90000"/>
              <a:buFont typeface="Symbol" charset="0"/>
              <a:buChar char="¨"/>
              <a:defRPr/>
            </a:pPr>
            <a:r>
              <a:rPr lang="es-ES_tradnl" sz="1700" b="1" dirty="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</a:rPr>
              <a:t>Es el derecho a la protección de datos personales.</a:t>
            </a:r>
          </a:p>
          <a:p>
            <a:pPr marL="342621" indent="-342621">
              <a:spcBef>
                <a:spcPct val="50000"/>
              </a:spcBef>
              <a:spcAft>
                <a:spcPct val="50000"/>
              </a:spcAft>
              <a:buClr>
                <a:schemeClr val="tx2"/>
              </a:buClr>
              <a:buSzPct val="90000"/>
              <a:buFont typeface="Symbol" charset="0"/>
              <a:buChar char="¨"/>
              <a:defRPr/>
            </a:pPr>
            <a:r>
              <a:rPr lang="es-ES_tradnl" sz="1700" b="1" dirty="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</a:rPr>
              <a:t>Hay Directiva Europea de Protección de Datos y LOPD</a:t>
            </a:r>
          </a:p>
          <a:p>
            <a:pPr marL="342621" indent="-342621">
              <a:spcBef>
                <a:spcPct val="50000"/>
              </a:spcBef>
              <a:spcAft>
                <a:spcPct val="50000"/>
              </a:spcAft>
              <a:buClr>
                <a:schemeClr val="tx2"/>
              </a:buClr>
              <a:buSzPct val="90000"/>
              <a:buFont typeface="Symbol" charset="0"/>
              <a:buChar char="¨"/>
              <a:defRPr/>
            </a:pPr>
            <a:r>
              <a:rPr lang="es-ES_tradnl" sz="1700" b="1" dirty="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</a:rPr>
              <a:t>Requisitos y sanciones.</a:t>
            </a:r>
            <a:endParaRPr lang="es-ES_tradnl" sz="2000" b="1" dirty="0">
              <a:solidFill>
                <a:schemeClr val="tx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entury Gothic" charset="0"/>
            </a:endParaRPr>
          </a:p>
          <a:p>
            <a:pPr marL="342621" indent="-342621">
              <a:spcBef>
                <a:spcPct val="50000"/>
              </a:spcBef>
              <a:spcAft>
                <a:spcPct val="50000"/>
              </a:spcAft>
              <a:buClr>
                <a:schemeClr val="tx2"/>
              </a:buClr>
              <a:buSzPct val="90000"/>
              <a:buFont typeface="Symbol" charset="0"/>
              <a:buChar char="¨"/>
              <a:defRPr/>
            </a:pPr>
            <a:r>
              <a:rPr lang="es-ES_tradnl" sz="1700" b="1" dirty="0">
                <a:solidFill>
                  <a:schemeClr val="tx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</a:rPr>
              <a:t>El dueño de los datos es la persona.</a:t>
            </a:r>
          </a:p>
        </p:txBody>
      </p:sp>
      <p:sp>
        <p:nvSpPr>
          <p:cNvPr id="22532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</a:t>
            </a:r>
            <a:r>
              <a:rPr lang="es-ES_tradnl" sz="1100" dirty="0">
                <a:latin typeface="Arial" charset="0"/>
                <a:cs typeface="Arial" charset="0"/>
                <a:sym typeface="Arial" charset="0"/>
              </a:rPr>
              <a:t>Pintos &amp; </a:t>
            </a:r>
            <a:r>
              <a:rPr lang="es-ES_tradnl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588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mtClean="0">
                <a:latin typeface="Century Gothic" pitchFamily="34" charset="0"/>
                <a:ea typeface="ヒラギノ明朝 ProN W6" pitchFamily="-84" charset="-128"/>
              </a:rPr>
              <a:t>La mayor mentira de Internet</a:t>
            </a:r>
          </a:p>
        </p:txBody>
      </p:sp>
      <p:sp>
        <p:nvSpPr>
          <p:cNvPr id="3" name="Marcador de contenido 2"/>
          <p:cNvSpPr txBox="1">
            <a:spLocks/>
          </p:cNvSpPr>
          <p:nvPr/>
        </p:nvSpPr>
        <p:spPr bwMode="auto">
          <a:xfrm>
            <a:off x="928688" y="1446213"/>
            <a:ext cx="7358062" cy="4330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35717" tIns="35717" rIns="35717" bIns="35717" anchor="ctr"/>
          <a:lstStyle/>
          <a:p>
            <a:pPr marL="617538" indent="-350838" algn="ctr" eaLnBrk="0" hangingPunct="0">
              <a:spcBef>
                <a:spcPts val="1400"/>
              </a:spcBef>
              <a:buSzPct val="74000"/>
            </a:pPr>
            <a:r>
              <a:rPr lang="es-ES_tradnl" altLang="es-ES" sz="3400" i="1">
                <a:latin typeface="Century Gothic" pitchFamily="34" charset="0"/>
                <a:ea typeface="ヒラギノ明朝 ProN W3" pitchFamily="-84" charset="-128"/>
                <a:sym typeface="Century Gothic" pitchFamily="34" charset="0"/>
              </a:rPr>
              <a:t>“</a:t>
            </a:r>
            <a:r>
              <a:rPr lang="es-ES_tradnl" sz="3400" i="1">
                <a:latin typeface="Century Gothic" pitchFamily="34" charset="0"/>
                <a:ea typeface="ヒラギノ明朝 ProN W3" pitchFamily="-84" charset="-128"/>
                <a:sym typeface="Century Gothic" pitchFamily="34" charset="0"/>
              </a:rPr>
              <a:t>He leído atentamente y acepto las condiciones de uso</a:t>
            </a:r>
            <a:r>
              <a:rPr lang="es-ES_tradnl" altLang="es-ES" sz="3400" i="1">
                <a:latin typeface="Century Gothic" pitchFamily="34" charset="0"/>
                <a:ea typeface="ヒラギノ明朝 ProN W3" pitchFamily="-84" charset="-128"/>
                <a:sym typeface="Century Gothic" pitchFamily="34" charset="0"/>
              </a:rPr>
              <a:t>”</a:t>
            </a:r>
            <a:endParaRPr lang="es-ES_tradnl" sz="3400" i="1">
              <a:latin typeface="Century Gothic" pitchFamily="34" charset="0"/>
              <a:ea typeface="ヒラギノ明朝 ProN W3" pitchFamily="-84" charset="-128"/>
              <a:sym typeface="Century Gothic" pitchFamily="34" charset="0"/>
            </a:endParaRPr>
          </a:p>
          <a:p>
            <a:pPr marL="617538" indent="-350838" algn="ctr" eaLnBrk="0" hangingPunct="0">
              <a:spcBef>
                <a:spcPts val="1400"/>
              </a:spcBef>
              <a:buSzPct val="74000"/>
            </a:pPr>
            <a:r>
              <a:rPr lang="es-ES_tradnl" sz="2500" i="1">
                <a:latin typeface="Century Gothic" pitchFamily="34" charset="0"/>
                <a:ea typeface="ヒラギノ明朝 ProN W3" pitchFamily="-84" charset="-128"/>
                <a:sym typeface="Century Gothic" pitchFamily="34" charset="0"/>
              </a:rPr>
              <a:t>;-)</a:t>
            </a:r>
          </a:p>
        </p:txBody>
      </p:sp>
      <p:sp>
        <p:nvSpPr>
          <p:cNvPr id="33795" name="Rectangle 3"/>
          <p:cNvSpPr>
            <a:spLocks/>
          </p:cNvSpPr>
          <p:nvPr/>
        </p:nvSpPr>
        <p:spPr bwMode="auto">
          <a:xfrm>
            <a:off x="5956300" y="6292850"/>
            <a:ext cx="2892425" cy="2238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r"/>
            <a:r>
              <a:rPr lang="en-US" sz="1100">
                <a:sym typeface="Arial" pitchFamily="34" charset="0"/>
              </a:rPr>
              <a:t> </a:t>
            </a:r>
          </a:p>
        </p:txBody>
      </p:sp>
      <p:sp>
        <p:nvSpPr>
          <p:cNvPr id="7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</a:t>
            </a:r>
            <a:r>
              <a:rPr lang="es-ES_tradnl" sz="1100" dirty="0">
                <a:latin typeface="Arial" charset="0"/>
                <a:cs typeface="Arial" charset="0"/>
                <a:sym typeface="Arial" charset="0"/>
              </a:rPr>
              <a:t>Pintos &amp; </a:t>
            </a:r>
            <a:r>
              <a:rPr lang="es-ES_tradnl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93514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mtClean="0">
                <a:latin typeface="Century Gothic" pitchFamily="34" charset="0"/>
                <a:ea typeface="ヒラギノ明朝 ProN W6" pitchFamily="-84" charset="-128"/>
              </a:rPr>
              <a:t>Condiciones de Google</a:t>
            </a:r>
          </a:p>
        </p:txBody>
      </p:sp>
      <p:sp>
        <p:nvSpPr>
          <p:cNvPr id="34818" name="Marcador de contenido 2"/>
          <p:cNvSpPr>
            <a:spLocks noGrp="1"/>
          </p:cNvSpPr>
          <p:nvPr>
            <p:ph idx="1"/>
          </p:nvPr>
        </p:nvSpPr>
        <p:spPr>
          <a:xfrm>
            <a:off x="874713" y="1339850"/>
            <a:ext cx="7358062" cy="4606925"/>
          </a:xfrm>
        </p:spPr>
        <p:txBody>
          <a:bodyPr/>
          <a:lstStyle/>
          <a:p>
            <a:pPr eaLnBrk="1" hangingPunct="1"/>
            <a:r>
              <a:rPr lang="es-ES_tradnl" altLang="es-ES" sz="1400" i="1" smtClean="0">
                <a:latin typeface="Century Gothic" pitchFamily="34" charset="0"/>
                <a:ea typeface="ヒラギノ明朝 ProN W3" pitchFamily="-84" charset="-128"/>
              </a:rPr>
              <a:t>“</a:t>
            </a:r>
            <a:r>
              <a:rPr lang="es-ES_tradnl" altLang="ja-JP" sz="1400" b="1" i="1" smtClean="0">
                <a:latin typeface="Century Gothic" pitchFamily="34" charset="0"/>
                <a:ea typeface="ヒラギノ明朝 ProN W3" pitchFamily="-84" charset="-128"/>
              </a:rPr>
              <a:t>Información que usted nos proporciona</a:t>
            </a:r>
            <a:r>
              <a:rPr lang="es-ES_tradnl" altLang="ja-JP" sz="1400" i="1" smtClean="0">
                <a:latin typeface="Century Gothic" pitchFamily="34" charset="0"/>
                <a:ea typeface="ヒラギノ明朝 ProN W3" pitchFamily="-84" charset="-128"/>
              </a:rPr>
              <a:t>: al solicitar una cuenta de Google u otros servicios o promociones de Google que requieren un proceso de registro, el solicitante deberá facilitarnos datos personales (</a:t>
            </a:r>
            <a:r>
              <a:rPr lang="es-ES_tradnl" altLang="ja-JP" sz="1400" b="1" i="1" smtClean="0">
                <a:latin typeface="Century Gothic" pitchFamily="34" charset="0"/>
                <a:ea typeface="ヒラギノ明朝 ProN W3" pitchFamily="-84" charset="-128"/>
              </a:rPr>
              <a:t>nombre, dirección de correo electrónico</a:t>
            </a:r>
            <a:r>
              <a:rPr lang="es-ES_tradnl" altLang="ja-JP" sz="1400" i="1" smtClean="0">
                <a:latin typeface="Century Gothic" pitchFamily="34" charset="0"/>
                <a:ea typeface="ヒラギノ明朝 ProN W3" pitchFamily="-84" charset="-128"/>
              </a:rPr>
              <a:t> y contraseña de la cuenta, por ejemplo). Para determinados servicios, como nuestros programas publicitarios, solicitamos también información sobre la </a:t>
            </a:r>
            <a:r>
              <a:rPr lang="es-ES_tradnl" altLang="ja-JP" sz="1400" b="1" i="1" smtClean="0">
                <a:latin typeface="Century Gothic" pitchFamily="34" charset="0"/>
                <a:ea typeface="ヒラギノ明朝 ProN W3" pitchFamily="-84" charset="-128"/>
              </a:rPr>
              <a:t>tarjeta de crédito </a:t>
            </a:r>
            <a:r>
              <a:rPr lang="es-ES_tradnl" altLang="ja-JP" sz="1400" i="1" smtClean="0">
                <a:latin typeface="Century Gothic" pitchFamily="34" charset="0"/>
                <a:ea typeface="ヒラギノ明朝 ProN W3" pitchFamily="-84" charset="-128"/>
              </a:rPr>
              <a:t>u otra información bancaria, que guardamos en formato encriptado en nuestros servidores seguros. </a:t>
            </a:r>
            <a:r>
              <a:rPr lang="es-ES_tradnl" altLang="ja-JP" sz="1400" b="1" i="1" smtClean="0">
                <a:latin typeface="Century Gothic" pitchFamily="34" charset="0"/>
                <a:ea typeface="ヒラギノ明朝 ProN W3" pitchFamily="-84" charset="-128"/>
              </a:rPr>
              <a:t>Es posible que combinemos los datos que nos proporciona el solicitante a través de su cuenta con la información procedente de otros servicios de Google o de terceros</a:t>
            </a:r>
            <a:r>
              <a:rPr lang="es-ES_tradnl" altLang="ja-JP" sz="1400" i="1" smtClean="0">
                <a:latin typeface="Century Gothic" pitchFamily="34" charset="0"/>
                <a:ea typeface="ヒラギノ明朝 ProN W3" pitchFamily="-84" charset="-128"/>
              </a:rPr>
              <a:t> a fin de proporcionarle una experiencia óptima y de mejorar la calidad de nuestros servicios. Para determinados servicios, le ofreceremos la oportunidad de decidir si desea o no que realicemos dicha combinación de datos.</a:t>
            </a:r>
          </a:p>
          <a:p>
            <a:pPr eaLnBrk="1" hangingPunct="1"/>
            <a:r>
              <a:rPr lang="es-ES_tradnl" sz="1400" i="1" smtClean="0">
                <a:latin typeface="Century Gothic" pitchFamily="34" charset="0"/>
                <a:ea typeface="ヒラギノ明朝 ProN W3" pitchFamily="-84" charset="-128"/>
              </a:rPr>
              <a:t>Cookies: cuando usted visita Google, enviamos una o varias cookies (un pequeño archivo que contiene una cadena de caracteres) a su equipo mediante las que se identificará de manera exclusiva su navegador. Utilizamos cookies para mejorar la calidad de nuestro servicio gracias a que </a:t>
            </a:r>
            <a:r>
              <a:rPr lang="es-ES_tradnl" sz="1400" b="1" i="1" smtClean="0">
                <a:latin typeface="Century Gothic" pitchFamily="34" charset="0"/>
                <a:ea typeface="ヒラギノ明朝 ProN W3" pitchFamily="-84" charset="-128"/>
              </a:rPr>
              <a:t>almacenamos las preferencias del usuario y a que supervisamos las tendencias de comportamiento</a:t>
            </a:r>
            <a:r>
              <a:rPr lang="es-ES_tradnl" sz="1400" i="1" smtClean="0">
                <a:latin typeface="Century Gothic" pitchFamily="34" charset="0"/>
                <a:ea typeface="ヒラギノ明朝 ProN W3" pitchFamily="-84" charset="-128"/>
              </a:rPr>
              <a:t>, por ejemplo, el tipo de búsquedas que realiza.</a:t>
            </a:r>
            <a:r>
              <a:rPr lang="es-ES_tradnl" altLang="es-ES" sz="1400" i="1" smtClean="0">
                <a:latin typeface="Century Gothic" pitchFamily="34" charset="0"/>
                <a:ea typeface="ヒラギノ明朝 ProN W3" pitchFamily="-84" charset="-128"/>
              </a:rPr>
              <a:t>”</a:t>
            </a:r>
            <a:r>
              <a:rPr lang="es-ES_tradnl" sz="1400" i="1" smtClean="0">
                <a:latin typeface="Century Gothic" pitchFamily="34" charset="0"/>
                <a:ea typeface="ヒラギノ明朝 ProN W3" pitchFamily="-84" charset="-128"/>
              </a:rPr>
              <a:t> (Redacción de Política de Privacidad de 11-3-2009)</a:t>
            </a:r>
          </a:p>
        </p:txBody>
      </p:sp>
      <p:sp>
        <p:nvSpPr>
          <p:cNvPr id="34819" name="Rectangle 3"/>
          <p:cNvSpPr>
            <a:spLocks/>
          </p:cNvSpPr>
          <p:nvPr/>
        </p:nvSpPr>
        <p:spPr bwMode="auto">
          <a:xfrm>
            <a:off x="5956300" y="6292850"/>
            <a:ext cx="2892425" cy="2238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r"/>
            <a:r>
              <a:rPr lang="en-US" sz="1100">
                <a:sym typeface="Arial" pitchFamily="34" charset="0"/>
              </a:rPr>
              <a:t> </a:t>
            </a:r>
          </a:p>
        </p:txBody>
      </p:sp>
      <p:sp>
        <p:nvSpPr>
          <p:cNvPr id="6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</a:t>
            </a:r>
            <a:r>
              <a:rPr lang="es-ES_tradnl" sz="1100" dirty="0">
                <a:latin typeface="Arial" charset="0"/>
                <a:cs typeface="Arial" charset="0"/>
                <a:sym typeface="Arial" charset="0"/>
              </a:rPr>
              <a:t>Pintos &amp; </a:t>
            </a:r>
            <a:r>
              <a:rPr lang="es-ES_tradnl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21789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>
                <a:latin typeface="Arial" pitchFamily="34" charset="0"/>
                <a:ea typeface="ＭＳ Ｐゴシック" pitchFamily="34" charset="-128"/>
              </a:rPr>
              <a:t>Recogida de Datos en Google</a:t>
            </a:r>
          </a:p>
        </p:txBody>
      </p:sp>
      <p:sp>
        <p:nvSpPr>
          <p:cNvPr id="35842" name="Marcador de contenido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pPr eaLnBrk="1" hangingPunct="1">
              <a:spcAft>
                <a:spcPts val="200"/>
              </a:spcAft>
            </a:pPr>
            <a:r>
              <a:rPr lang="es-ES" altLang="es-ES" sz="1400" b="1" smtClean="0">
                <a:latin typeface="Arial" pitchFamily="34" charset="0"/>
                <a:ea typeface="ＭＳ Ｐゴシック" pitchFamily="34" charset="-128"/>
              </a:rPr>
              <a:t>“</a:t>
            </a:r>
            <a:r>
              <a:rPr lang="es-ES" sz="1400" b="1" smtClean="0">
                <a:latin typeface="Arial" pitchFamily="34" charset="0"/>
                <a:ea typeface="ＭＳ Ｐゴシック" pitchFamily="34" charset="-128"/>
              </a:rPr>
              <a:t>Información que nos facilitas.</a:t>
            </a:r>
            <a:r>
              <a:rPr lang="es-ES" sz="1400" smtClean="0">
                <a:latin typeface="Arial" pitchFamily="34" charset="0"/>
                <a:ea typeface="ＭＳ Ｐゴシック" pitchFamily="34" charset="-128"/>
              </a:rPr>
              <a:t> (…) por ejemplo, tu nombre, dirección de correo electrónico, número de teléfono o los datos de tu tarjeta de crédito. (…) tu nombre y fotografía. </a:t>
            </a:r>
            <a:endParaRPr lang="es-ES_tradnl" sz="1400" smtClean="0">
              <a:latin typeface="Arial" pitchFamily="34" charset="0"/>
              <a:ea typeface="ＭＳ Ｐゴシック" pitchFamily="34" charset="-128"/>
            </a:endParaRPr>
          </a:p>
          <a:p>
            <a:pPr eaLnBrk="1" hangingPunct="1">
              <a:spcAft>
                <a:spcPts val="200"/>
              </a:spcAft>
            </a:pPr>
            <a:r>
              <a:rPr lang="es-ES" sz="1400" b="1" smtClean="0">
                <a:latin typeface="Arial" pitchFamily="34" charset="0"/>
                <a:ea typeface="ＭＳ Ｐゴシック" pitchFamily="34" charset="-128"/>
              </a:rPr>
              <a:t>Datos que obtenemos a través de la utilización de nuestros servicios.</a:t>
            </a:r>
            <a:r>
              <a:rPr lang="es-ES" sz="1400" smtClean="0">
                <a:latin typeface="Arial" pitchFamily="34" charset="0"/>
                <a:ea typeface="ＭＳ Ｐゴシック" pitchFamily="34" charset="-128"/>
              </a:rPr>
              <a:t> (…) por ejemplo, cuando visites una página web que emplee nuestros servicios publicitarios (…). Estos datos incluyen: </a:t>
            </a:r>
            <a:endParaRPr lang="es-ES_tradnl" sz="1400" smtClean="0">
              <a:latin typeface="Arial" pitchFamily="34" charset="0"/>
              <a:ea typeface="ＭＳ Ｐゴシック" pitchFamily="34" charset="-128"/>
            </a:endParaRPr>
          </a:p>
          <a:p>
            <a:pPr lvl="1" eaLnBrk="1" hangingPunct="1">
              <a:spcAft>
                <a:spcPts val="200"/>
              </a:spcAft>
            </a:pPr>
            <a:r>
              <a:rPr lang="es-ES" sz="1200" b="1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Datos sobre el dispositivo</a:t>
            </a:r>
            <a:r>
              <a:rPr lang="es-ES" sz="120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(…) Google podrá asociar (…) tu número de teléfono con tu cuenta de Google. </a:t>
            </a:r>
            <a:endParaRPr lang="es-ES_tradnl" sz="120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lvl="1" eaLnBrk="1" hangingPunct="1">
              <a:spcAft>
                <a:spcPts val="200"/>
              </a:spcAft>
            </a:pPr>
            <a:r>
              <a:rPr lang="es-ES" sz="1200" b="1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Datos de registro</a:t>
            </a:r>
            <a:r>
              <a:rPr lang="es-ES" sz="120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Cada vez que uses nuestros servicios o que consultes nuestro contenido, (…) de forma automática. Estos datos podrán incluir: </a:t>
            </a:r>
            <a:endParaRPr lang="es-ES_tradnl" sz="120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lvl="2" eaLnBrk="1" hangingPunct="1">
              <a:spcAft>
                <a:spcPts val="200"/>
              </a:spcAft>
            </a:pPr>
            <a:r>
              <a:rPr lang="es-ES" sz="110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información detallada sobre cómo utilizas nuestro servicio (por ejemplo, tus </a:t>
            </a:r>
            <a:r>
              <a:rPr lang="es-ES" sz="1100" b="1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consultas de búsqueda</a:t>
            </a:r>
            <a:r>
              <a:rPr lang="es-ES" sz="110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),</a:t>
            </a:r>
            <a:endParaRPr lang="es-ES_tradnl" sz="110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lvl="2" eaLnBrk="1" hangingPunct="1">
              <a:spcAft>
                <a:spcPts val="200"/>
              </a:spcAft>
            </a:pPr>
            <a:r>
              <a:rPr lang="es-ES" sz="1100" b="1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datos telefónicos</a:t>
            </a:r>
            <a:r>
              <a:rPr lang="es-ES" sz="110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como, por ejemplo, tu número de teléfono, el número de la persona que realiza la llamada, los números de desvío, la hora y fecha de las llamadas, la duración de las llamadas, información sobre el enrutamiento de mensajes SMS y tipos de llamadas,</a:t>
            </a:r>
            <a:endParaRPr lang="es-ES_tradnl" sz="110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lvl="2" eaLnBrk="1" hangingPunct="1">
              <a:spcAft>
                <a:spcPts val="200"/>
              </a:spcAft>
            </a:pPr>
            <a:r>
              <a:rPr lang="es-ES" sz="110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la dirección IP,</a:t>
            </a:r>
            <a:endParaRPr lang="es-ES_tradnl" sz="110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lvl="2" eaLnBrk="1" hangingPunct="1">
              <a:spcAft>
                <a:spcPts val="200"/>
              </a:spcAft>
            </a:pPr>
            <a:r>
              <a:rPr lang="es-ES" sz="110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información relativa a tu dispositivo como, por ejemplo, fallos, actividad del sistema, ajustes del hardware, tipo de navegador, idioma del navegador, fecha y hora de tu solicitud y URL de referencia,</a:t>
            </a:r>
            <a:endParaRPr lang="es-ES_tradnl" sz="110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lvl="2" eaLnBrk="1" hangingPunct="1">
              <a:spcAft>
                <a:spcPts val="200"/>
              </a:spcAft>
            </a:pPr>
            <a:r>
              <a:rPr lang="es-ES" sz="110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cookies, que permitirán identificar tu navegador o tu cuenta de Google.</a:t>
            </a:r>
            <a:endParaRPr lang="es-ES_tradnl" sz="110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lvl="1" eaLnBrk="1" hangingPunct="1">
              <a:spcAft>
                <a:spcPts val="200"/>
              </a:spcAft>
            </a:pPr>
            <a:r>
              <a:rPr lang="es-ES" sz="1200" b="1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Datos sobre tu ubicación física</a:t>
            </a:r>
            <a:r>
              <a:rPr lang="es-ES" sz="120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(…) podremos llevar a cabo la recogida y el </a:t>
            </a:r>
            <a:r>
              <a:rPr lang="es-ES" sz="1200" b="1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tratamiento de datos acerca de tu ubicación real</a:t>
            </a:r>
            <a:r>
              <a:rPr lang="es-ES" sz="120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(…) </a:t>
            </a:r>
            <a:endParaRPr lang="es-ES_tradnl" sz="120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lvl="1" eaLnBrk="1" hangingPunct="1">
              <a:spcAft>
                <a:spcPts val="200"/>
              </a:spcAft>
            </a:pPr>
            <a:r>
              <a:rPr lang="es-ES" sz="1200" b="1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Cookies e identificadores anónimos</a:t>
            </a:r>
            <a:r>
              <a:rPr lang="es-ES" sz="120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(…) También utilizamos las cookies y los identificadores anónimos cuando interactúas con los servicios que ofrecemos a nuestros partners, como los servicios de publicidad o las funciones de Google que pueden aparecer en otras páginas web.</a:t>
            </a:r>
            <a:r>
              <a:rPr lang="es-ES" altLang="es-ES" sz="120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”</a:t>
            </a:r>
            <a:r>
              <a:rPr lang="es-ES" sz="120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(Redacción de 27-7-2012)</a:t>
            </a:r>
            <a:endParaRPr lang="es-ES_tradnl" sz="120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eaLnBrk="1" hangingPunct="1"/>
            <a:endParaRPr lang="es-ES" sz="1400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</a:t>
            </a:r>
            <a:r>
              <a:rPr lang="es-ES_tradnl" sz="1100" dirty="0">
                <a:latin typeface="Arial" charset="0"/>
                <a:cs typeface="Arial" charset="0"/>
                <a:sym typeface="Arial" charset="0"/>
              </a:rPr>
              <a:t>Pintos &amp; </a:t>
            </a:r>
            <a:r>
              <a:rPr lang="es-ES_tradnl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69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ítulo 1"/>
          <p:cNvSpPr>
            <a:spLocks noGrp="1"/>
          </p:cNvSpPr>
          <p:nvPr>
            <p:ph type="title"/>
          </p:nvPr>
        </p:nvSpPr>
        <p:spPr>
          <a:xfrm>
            <a:off x="893763" y="476672"/>
            <a:ext cx="7358062" cy="648072"/>
          </a:xfrm>
        </p:spPr>
        <p:txBody>
          <a:bodyPr/>
          <a:lstStyle/>
          <a:p>
            <a:pPr eaLnBrk="1" hangingPunct="1"/>
            <a:r>
              <a:rPr lang="es-ES_tradnl" dirty="0" smtClean="0">
                <a:latin typeface="Century Gothic" pitchFamily="34" charset="0"/>
                <a:ea typeface="ヒラギノ明朝 ProN W6" pitchFamily="-84" charset="-128"/>
              </a:rPr>
              <a:t>Privacidad en Facebook</a:t>
            </a:r>
          </a:p>
        </p:txBody>
      </p:sp>
      <p:pic>
        <p:nvPicPr>
          <p:cNvPr id="184323" name="Imagen 4" descr="evolución-texto-FBc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648" y="1196752"/>
            <a:ext cx="6330950" cy="504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Rectangle 3"/>
          <p:cNvSpPr>
            <a:spLocks/>
          </p:cNvSpPr>
          <p:nvPr/>
        </p:nvSpPr>
        <p:spPr bwMode="auto">
          <a:xfrm>
            <a:off x="5956300" y="6292850"/>
            <a:ext cx="2892425" cy="2238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r"/>
            <a:r>
              <a:rPr lang="en-US" sz="1100">
                <a:sym typeface="Arial" pitchFamily="34" charset="0"/>
              </a:rPr>
              <a:t>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547813" y="5876925"/>
            <a:ext cx="6107112" cy="195263"/>
          </a:xfrm>
          <a:prstGeom prst="rect">
            <a:avLst/>
          </a:prstGeom>
          <a:noFill/>
        </p:spPr>
        <p:txBody>
          <a:bodyPr lIns="64291" tIns="32146" rIns="64291" bIns="32146">
            <a:spAutoFit/>
          </a:bodyPr>
          <a:lstStyle/>
          <a:p>
            <a:r>
              <a:rPr lang="es-ES_tradnl" sz="800" i="1">
                <a:latin typeface="Calibri" pitchFamily="34" charset="0"/>
                <a:ea typeface="ヒラギノ明朝 ProN W3" pitchFamily="-84" charset="-128"/>
              </a:rPr>
              <a:t>Fuente: New York Times, </a:t>
            </a:r>
            <a:r>
              <a:rPr lang="es-ES_tradnl" altLang="es-ES" sz="800" i="1">
                <a:latin typeface="Calibri" pitchFamily="34" charset="0"/>
                <a:ea typeface="ヒラギノ明朝 ProN W3" pitchFamily="-84" charset="-128"/>
              </a:rPr>
              <a:t>“</a:t>
            </a:r>
            <a:r>
              <a:rPr lang="es-ES_tradnl" altLang="ja-JP" sz="800" i="1">
                <a:latin typeface="Calibri" pitchFamily="34" charset="0"/>
                <a:ea typeface="ヒラギノ明朝 ProN W3" pitchFamily="-84" charset="-128"/>
              </a:rPr>
              <a:t>Facebook Privacy: A Bewildering Tangle of Options</a:t>
            </a:r>
            <a:r>
              <a:rPr lang="es-ES_tradnl" altLang="es-ES" sz="800" i="1">
                <a:latin typeface="Calibri" pitchFamily="34" charset="0"/>
                <a:ea typeface="ヒラギノ明朝 ProN W3" pitchFamily="-84" charset="-128"/>
              </a:rPr>
              <a:t>”</a:t>
            </a:r>
            <a:r>
              <a:rPr lang="es-ES_tradnl" altLang="ja-JP" sz="800" i="1">
                <a:latin typeface="Calibri" pitchFamily="34" charset="0"/>
                <a:ea typeface="ヒラギノ明朝 ProN W3" pitchFamily="-84" charset="-128"/>
              </a:rPr>
              <a:t>, 12 de Mayo de 2010</a:t>
            </a:r>
            <a:endParaRPr lang="es-ES_tradnl" sz="800" i="1">
              <a:latin typeface="Calibri" pitchFamily="34" charset="0"/>
              <a:ea typeface="ヒラギノ明朝 ProN W3" pitchFamily="-84" charset="-128"/>
            </a:endParaRPr>
          </a:p>
        </p:txBody>
      </p:sp>
      <p:sp>
        <p:nvSpPr>
          <p:cNvPr id="8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</a:t>
            </a:r>
            <a:r>
              <a:rPr lang="es-ES_tradnl" sz="1100" dirty="0">
                <a:latin typeface="Arial" charset="0"/>
                <a:cs typeface="Arial" charset="0"/>
                <a:sym typeface="Arial" charset="0"/>
              </a:rPr>
              <a:t>Pintos &amp; </a:t>
            </a:r>
            <a:r>
              <a:rPr lang="es-ES_tradnl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49779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mtClean="0">
                <a:latin typeface="Century Gothic" pitchFamily="34" charset="0"/>
                <a:ea typeface="ヒラギノ明朝 ProN W6" pitchFamily="-84" charset="-128"/>
              </a:rPr>
              <a:t>Condiciones de Facebook</a:t>
            </a:r>
          </a:p>
        </p:txBody>
      </p:sp>
      <p:sp>
        <p:nvSpPr>
          <p:cNvPr id="186371" name="Marcador de contenido 2"/>
          <p:cNvSpPr>
            <a:spLocks noGrp="1"/>
          </p:cNvSpPr>
          <p:nvPr>
            <p:ph idx="1"/>
          </p:nvPr>
        </p:nvSpPr>
        <p:spPr>
          <a:xfrm>
            <a:off x="928688" y="1446213"/>
            <a:ext cx="7358062" cy="4330700"/>
          </a:xfrm>
        </p:spPr>
        <p:txBody>
          <a:bodyPr>
            <a:normAutofit/>
          </a:bodyPr>
          <a:lstStyle/>
          <a:p>
            <a:pPr eaLnBrk="1" hangingPunct="1">
              <a:spcAft>
                <a:spcPts val="850"/>
              </a:spcAft>
            </a:pPr>
            <a:r>
              <a:rPr lang="es-ES_tradnl" altLang="es-ES" sz="2000" i="1" smtClean="0">
                <a:latin typeface="Century Gothic" pitchFamily="34" charset="0"/>
                <a:ea typeface="ヒラギノ明朝 ProN W3" pitchFamily="-84" charset="-128"/>
              </a:rPr>
              <a:t>“</a:t>
            </a:r>
            <a:r>
              <a:rPr lang="es-ES_tradnl" sz="2000" i="1" smtClean="0">
                <a:latin typeface="Century Gothic" pitchFamily="34" charset="0"/>
                <a:ea typeface="ヒラギノ明朝 ProN W3" pitchFamily="-84" charset="-128"/>
              </a:rPr>
              <a:t>nos concedes una </a:t>
            </a:r>
            <a:r>
              <a:rPr lang="es-ES_tradnl" sz="2000" b="1" i="1" smtClean="0">
                <a:latin typeface="Century Gothic" pitchFamily="34" charset="0"/>
                <a:ea typeface="ヒラギノ明朝 ProN W3" pitchFamily="-84" charset="-128"/>
              </a:rPr>
              <a:t>licencia no exclusiva, transferible, con posibilidad de ser sub-otorgada, sin royalties, aplicable mundialmente</a:t>
            </a:r>
            <a:r>
              <a:rPr lang="es-ES_tradnl" sz="2000" i="1" smtClean="0">
                <a:latin typeface="Century Gothic" pitchFamily="34" charset="0"/>
                <a:ea typeface="ヒラギノ明朝 ProN W3" pitchFamily="-84" charset="-128"/>
              </a:rPr>
              <a:t>, para utilizar cualquier contenido de PI (incluyendo fotografías y vídeos) que publiques en Facebook o en conexión con Facebook</a:t>
            </a:r>
            <a:r>
              <a:rPr lang="es-ES_tradnl" altLang="es-ES" sz="2000" i="1" smtClean="0">
                <a:latin typeface="Century Gothic" pitchFamily="34" charset="0"/>
                <a:ea typeface="ヒラギノ明朝 ProN W3" pitchFamily="-84" charset="-128"/>
              </a:rPr>
              <a:t>”</a:t>
            </a:r>
            <a:endParaRPr lang="es-ES_tradnl" sz="2000" i="1" smtClean="0">
              <a:latin typeface="Century Gothic" pitchFamily="34" charset="0"/>
              <a:ea typeface="ヒラギノ明朝 ProN W3" pitchFamily="-84" charset="-128"/>
            </a:endParaRPr>
          </a:p>
          <a:p>
            <a:pPr eaLnBrk="1" hangingPunct="1">
              <a:spcAft>
                <a:spcPts val="850"/>
              </a:spcAft>
            </a:pPr>
            <a:r>
              <a:rPr lang="es-ES_tradnl" altLang="es-ES" sz="2000" i="1" smtClean="0">
                <a:latin typeface="Century Gothic" pitchFamily="34" charset="0"/>
                <a:ea typeface="ヒラギノ明朝 ProN W3" pitchFamily="-84" charset="-128"/>
              </a:rPr>
              <a:t>“</a:t>
            </a:r>
            <a:r>
              <a:rPr lang="es-ES_tradnl" sz="2000" i="1" smtClean="0">
                <a:latin typeface="Century Gothic" pitchFamily="34" charset="0"/>
                <a:ea typeface="ヒラギノ明朝 ProN W3" pitchFamily="-84" charset="-128"/>
              </a:rPr>
              <a:t>Algunas categorías de información como </a:t>
            </a:r>
            <a:r>
              <a:rPr lang="es-ES_tradnl" sz="2000" b="1" i="1" smtClean="0">
                <a:latin typeface="Century Gothic" pitchFamily="34" charset="0"/>
                <a:ea typeface="ヒラギノ明朝 ProN W3" pitchFamily="-84" charset="-128"/>
              </a:rPr>
              <a:t>tu nombre, la foto de tu perfil, tu lista de amigos y de páginas de las que eres fan, tu sexo, región geográfica, y redes a las que perteneces, se consideran totalmente públicas y disponibles para todos</a:t>
            </a:r>
            <a:r>
              <a:rPr lang="es-ES_tradnl" sz="2000" i="1" smtClean="0">
                <a:latin typeface="Century Gothic" pitchFamily="34" charset="0"/>
                <a:ea typeface="ヒラギノ明朝 ProN W3" pitchFamily="-84" charset="-128"/>
              </a:rPr>
              <a:t>, incluyendo las aplicaciones avanzadas de Facebook, por lo que no puedes configurar su privacidad.</a:t>
            </a:r>
            <a:r>
              <a:rPr lang="es-ES_tradnl" altLang="es-ES" sz="2000" i="1" smtClean="0">
                <a:latin typeface="Century Gothic" pitchFamily="34" charset="0"/>
                <a:ea typeface="ヒラギノ明朝 ProN W3" pitchFamily="-84" charset="-128"/>
              </a:rPr>
              <a:t>”</a:t>
            </a:r>
            <a:r>
              <a:rPr lang="es-ES_tradnl" sz="2000" i="1" smtClean="0">
                <a:latin typeface="Century Gothic" pitchFamily="34" charset="0"/>
                <a:ea typeface="ヒラギノ明朝 ProN W3" pitchFamily="-84" charset="-128"/>
              </a:rPr>
              <a:t> </a:t>
            </a:r>
          </a:p>
          <a:p>
            <a:pPr algn="r" eaLnBrk="1" hangingPunct="1">
              <a:buFontTx/>
              <a:buNone/>
            </a:pPr>
            <a:r>
              <a:rPr lang="es-ES_tradnl" sz="1000" i="1" smtClean="0">
                <a:latin typeface="Century Gothic" pitchFamily="34" charset="0"/>
                <a:ea typeface="ヒラギノ明朝 ProN W3" pitchFamily="-84" charset="-128"/>
              </a:rPr>
              <a:t>(Traducción libre del texto original en inglés)</a:t>
            </a:r>
          </a:p>
        </p:txBody>
      </p:sp>
      <p:sp>
        <p:nvSpPr>
          <p:cNvPr id="37891" name="Rectangle 3"/>
          <p:cNvSpPr>
            <a:spLocks/>
          </p:cNvSpPr>
          <p:nvPr/>
        </p:nvSpPr>
        <p:spPr bwMode="auto">
          <a:xfrm>
            <a:off x="5956300" y="6292850"/>
            <a:ext cx="2892425" cy="2238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r"/>
            <a:r>
              <a:rPr lang="en-US" sz="1100">
                <a:sym typeface="Arial" pitchFamily="34" charset="0"/>
              </a:rPr>
              <a:t> </a:t>
            </a:r>
          </a:p>
        </p:txBody>
      </p:sp>
      <p:sp>
        <p:nvSpPr>
          <p:cNvPr id="6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</a:t>
            </a:r>
            <a:r>
              <a:rPr lang="es-ES_tradnl" sz="1100" dirty="0">
                <a:latin typeface="Arial" charset="0"/>
                <a:cs typeface="Arial" charset="0"/>
                <a:sym typeface="Arial" charset="0"/>
              </a:rPr>
              <a:t>Pintos &amp; </a:t>
            </a:r>
            <a:r>
              <a:rPr lang="es-ES_tradnl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50331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ítulo 1"/>
          <p:cNvSpPr>
            <a:spLocks noGrp="1"/>
          </p:cNvSpPr>
          <p:nvPr>
            <p:ph type="title"/>
          </p:nvPr>
        </p:nvSpPr>
        <p:spPr>
          <a:xfrm>
            <a:off x="874713" y="548680"/>
            <a:ext cx="7358062" cy="73719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dirty="0" smtClean="0">
                <a:latin typeface="Century Gothic" charset="0"/>
                <a:ea typeface="ヒラギノ明朝 ProN W6" charset="0"/>
                <a:cs typeface="ヒラギノ明朝 ProN W6" charset="0"/>
              </a:rPr>
              <a:t>Facebook: privacidad inicial </a:t>
            </a:r>
          </a:p>
        </p:txBody>
      </p:sp>
      <p:pic>
        <p:nvPicPr>
          <p:cNvPr id="190467" name="Imagen 2" descr="frame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31963" y="1125538"/>
            <a:ext cx="5680075" cy="469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uadroTexto 3"/>
          <p:cNvSpPr txBox="1"/>
          <p:nvPr/>
        </p:nvSpPr>
        <p:spPr>
          <a:xfrm>
            <a:off x="1517650" y="5840413"/>
            <a:ext cx="6108700" cy="193675"/>
          </a:xfrm>
          <a:prstGeom prst="rect">
            <a:avLst/>
          </a:prstGeom>
          <a:noFill/>
        </p:spPr>
        <p:txBody>
          <a:bodyPr lIns="64291" tIns="32146" rIns="64291" bIns="32146">
            <a:spAutoFit/>
          </a:bodyPr>
          <a:lstStyle/>
          <a:p>
            <a:pPr algn="ctr"/>
            <a:r>
              <a:rPr lang="es-ES_tradnl" sz="800" i="1" dirty="0">
                <a:latin typeface="Calibri" pitchFamily="34" charset="0"/>
                <a:ea typeface="ヒラギノ明朝 ProN W3" pitchFamily="-84" charset="-128"/>
              </a:rPr>
              <a:t>Fuente: </a:t>
            </a:r>
            <a:r>
              <a:rPr lang="es-ES_tradnl" sz="800" i="1" dirty="0" err="1">
                <a:latin typeface="Calibri" pitchFamily="34" charset="0"/>
                <a:ea typeface="ヒラギノ明朝 ProN W3" pitchFamily="-84" charset="-128"/>
              </a:rPr>
              <a:t>Matt</a:t>
            </a:r>
            <a:r>
              <a:rPr lang="es-ES_tradnl" sz="800" i="1" dirty="0">
                <a:latin typeface="Calibri" pitchFamily="34" charset="0"/>
                <a:ea typeface="ヒラギノ明朝 ProN W3" pitchFamily="-84" charset="-128"/>
              </a:rPr>
              <a:t> McKeon, </a:t>
            </a:r>
            <a:r>
              <a:rPr lang="es-ES_tradnl" altLang="es-ES" sz="800" i="1" dirty="0">
                <a:latin typeface="Calibri" pitchFamily="34" charset="0"/>
                <a:ea typeface="ヒラギノ明朝 ProN W3" pitchFamily="-84" charset="-128"/>
              </a:rPr>
              <a:t>“</a:t>
            </a:r>
            <a:r>
              <a:rPr lang="es-ES_tradnl" altLang="ja-JP" sz="800" i="1" dirty="0" err="1">
                <a:latin typeface="Calibri" pitchFamily="34" charset="0"/>
                <a:ea typeface="ヒラギノ明朝 ProN W3" pitchFamily="-84" charset="-128"/>
              </a:rPr>
              <a:t>The</a:t>
            </a:r>
            <a:r>
              <a:rPr lang="es-ES_tradnl" altLang="ja-JP" sz="800" i="1" dirty="0">
                <a:latin typeface="Calibri" pitchFamily="34" charset="0"/>
                <a:ea typeface="ヒラギノ明朝 ProN W3" pitchFamily="-84" charset="-128"/>
              </a:rPr>
              <a:t> </a:t>
            </a:r>
            <a:r>
              <a:rPr lang="es-ES_tradnl" altLang="ja-JP" sz="800" i="1" dirty="0" err="1">
                <a:latin typeface="Calibri" pitchFamily="34" charset="0"/>
                <a:ea typeface="ヒラギノ明朝 ProN W3" pitchFamily="-84" charset="-128"/>
              </a:rPr>
              <a:t>Evolution</a:t>
            </a:r>
            <a:r>
              <a:rPr lang="es-ES_tradnl" altLang="ja-JP" sz="800" i="1" dirty="0">
                <a:latin typeface="Calibri" pitchFamily="34" charset="0"/>
                <a:ea typeface="ヒラギノ明朝 ProN W3" pitchFamily="-84" charset="-128"/>
              </a:rPr>
              <a:t> of </a:t>
            </a:r>
            <a:r>
              <a:rPr lang="es-ES_tradnl" altLang="ja-JP" sz="800" i="1" dirty="0" err="1">
                <a:latin typeface="Calibri" pitchFamily="34" charset="0"/>
                <a:ea typeface="ヒラギノ明朝 ProN W3" pitchFamily="-84" charset="-128"/>
              </a:rPr>
              <a:t>Privacy</a:t>
            </a:r>
            <a:r>
              <a:rPr lang="es-ES_tradnl" altLang="ja-JP" sz="800" i="1" dirty="0">
                <a:latin typeface="Calibri" pitchFamily="34" charset="0"/>
                <a:ea typeface="ヒラギノ明朝 ProN W3" pitchFamily="-84" charset="-128"/>
              </a:rPr>
              <a:t> on Facebook</a:t>
            </a:r>
            <a:r>
              <a:rPr lang="es-ES_tradnl" altLang="es-ES" sz="800" i="1" dirty="0">
                <a:latin typeface="Calibri" pitchFamily="34" charset="0"/>
                <a:ea typeface="ヒラギノ明朝 ProN W3" pitchFamily="-84" charset="-128"/>
              </a:rPr>
              <a:t>”</a:t>
            </a:r>
            <a:r>
              <a:rPr lang="es-ES_tradnl" altLang="ja-JP" sz="800" i="1" dirty="0">
                <a:latin typeface="Calibri" pitchFamily="34" charset="0"/>
                <a:ea typeface="ヒラギノ明朝 ProN W3" pitchFamily="-84" charset="-128"/>
              </a:rPr>
              <a:t>, http://</a:t>
            </a:r>
            <a:r>
              <a:rPr lang="es-ES_tradnl" altLang="ja-JP" sz="800" i="1" dirty="0" err="1">
                <a:latin typeface="Calibri" pitchFamily="34" charset="0"/>
                <a:ea typeface="ヒラギノ明朝 ProN W3" pitchFamily="-84" charset="-128"/>
              </a:rPr>
              <a:t>mattmckeon.com</a:t>
            </a:r>
            <a:r>
              <a:rPr lang="es-ES_tradnl" altLang="ja-JP" sz="800" i="1" dirty="0">
                <a:latin typeface="Calibri" pitchFamily="34" charset="0"/>
                <a:ea typeface="ヒラギノ明朝 ProN W3" pitchFamily="-84" charset="-128"/>
              </a:rPr>
              <a:t>/</a:t>
            </a:r>
            <a:r>
              <a:rPr lang="es-ES_tradnl" altLang="ja-JP" sz="800" i="1" dirty="0" err="1">
                <a:latin typeface="Calibri" pitchFamily="34" charset="0"/>
                <a:ea typeface="ヒラギノ明朝 ProN W3" pitchFamily="-84" charset="-128"/>
              </a:rPr>
              <a:t>facebook-privacy</a:t>
            </a:r>
            <a:r>
              <a:rPr lang="es-ES_tradnl" altLang="ja-JP" sz="800" i="1" dirty="0">
                <a:latin typeface="Calibri" pitchFamily="34" charset="0"/>
                <a:ea typeface="ヒラギノ明朝 ProN W3" pitchFamily="-84" charset="-128"/>
              </a:rPr>
              <a:t>/</a:t>
            </a:r>
            <a:endParaRPr lang="es-ES_tradnl" sz="800" i="1" dirty="0">
              <a:latin typeface="Calibri" pitchFamily="34" charset="0"/>
              <a:ea typeface="ヒラギノ明朝 ProN W3" pitchFamily="-84" charset="-128"/>
            </a:endParaRPr>
          </a:p>
        </p:txBody>
      </p:sp>
      <p:sp>
        <p:nvSpPr>
          <p:cNvPr id="38916" name="Rectangle 3"/>
          <p:cNvSpPr>
            <a:spLocks/>
          </p:cNvSpPr>
          <p:nvPr/>
        </p:nvSpPr>
        <p:spPr bwMode="auto">
          <a:xfrm>
            <a:off x="5956300" y="6292850"/>
            <a:ext cx="2892425" cy="2238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r"/>
            <a:r>
              <a:rPr lang="en-US" sz="1100">
                <a:sym typeface="Arial" pitchFamily="34" charset="0"/>
              </a:rPr>
              <a:t> </a:t>
            </a:r>
          </a:p>
        </p:txBody>
      </p:sp>
      <p:pic>
        <p:nvPicPr>
          <p:cNvPr id="6" name="Imagen 2" descr="frame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31963" y="1125538"/>
            <a:ext cx="5680075" cy="469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n 2" descr="frame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31963" y="1125538"/>
            <a:ext cx="5680075" cy="469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n 2" descr="frame1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31963" y="1125538"/>
            <a:ext cx="5680075" cy="469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agen 2" descr="frame1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31963" y="1125538"/>
            <a:ext cx="5680075" cy="469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agen 2" descr="frame1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31963" y="1125538"/>
            <a:ext cx="5680075" cy="469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</a:t>
            </a:r>
            <a:r>
              <a:rPr lang="es-ES_tradnl" sz="1100" dirty="0">
                <a:latin typeface="Arial" charset="0"/>
                <a:cs typeface="Arial" charset="0"/>
                <a:sym typeface="Arial" charset="0"/>
              </a:rPr>
              <a:t>Pintos &amp; </a:t>
            </a:r>
            <a:r>
              <a:rPr lang="es-ES_tradnl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47520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251520" y="764704"/>
            <a:ext cx="8568952" cy="864096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  <a:ea typeface="ヒラギノ明朝 ProN W6" charset="0"/>
                <a:cs typeface="ヒラギノ明朝 ProN W6" charset="0"/>
              </a:rPr>
              <a:t>En Europa, la </a:t>
            </a:r>
            <a:r>
              <a:rPr lang="en-US" dirty="0" err="1" smtClean="0"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  <a:ea typeface="ヒラギノ明朝 ProN W6" charset="0"/>
                <a:cs typeface="ヒラギノ明朝 ProN W6" charset="0"/>
              </a:rPr>
              <a:t>cosa</a:t>
            </a:r>
            <a:r>
              <a:rPr lang="en-US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Century Gothic" charset="0"/>
                <a:ea typeface="ヒラギノ明朝 ProN W6" charset="0"/>
                <a:cs typeface="ヒラギノ明朝 ProN W6" charset="0"/>
              </a:rPr>
              <a:t> cambia</a:t>
            </a:r>
            <a:endParaRPr lang="en-US" dirty="0">
              <a:effectLst>
                <a:outerShdw blurRad="38100" dist="38100" dir="2700000" algn="tl">
                  <a:srgbClr val="DDDDDD"/>
                </a:outerShdw>
              </a:effectLst>
              <a:latin typeface="Century Gothic" charset="0"/>
              <a:ea typeface="ヒラギノ明朝 ProN W6" charset="0"/>
              <a:cs typeface="ヒラギノ明朝 ProN W6" charset="0"/>
            </a:endParaRPr>
          </a:p>
        </p:txBody>
      </p:sp>
      <p:sp>
        <p:nvSpPr>
          <p:cNvPr id="16386" name="Rectangle 2"/>
          <p:cNvSpPr>
            <a:spLocks/>
          </p:cNvSpPr>
          <p:nvPr/>
        </p:nvSpPr>
        <p:spPr bwMode="auto">
          <a:xfrm>
            <a:off x="687586" y="1535906"/>
            <a:ext cx="7768828" cy="4053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marL="267881" indent="-239977" algn="just">
              <a:spcBef>
                <a:spcPts val="633"/>
              </a:spcBef>
              <a:buClr>
                <a:srgbClr val="E5E5FF"/>
              </a:buClr>
              <a:buSzPct val="89000"/>
              <a:buFont typeface="Symbol" charset="0"/>
              <a:buChar char="♦"/>
            </a:pPr>
            <a:r>
              <a:rPr lang="es-ES_tradnl" sz="2000" dirty="0">
                <a:latin typeface="Century Gothic" charset="0"/>
                <a:cs typeface="Century Gothic" charset="0"/>
                <a:sym typeface="Century Gothic" charset="0"/>
              </a:rPr>
              <a:t>Directiva 95/46/CE, de 24 de octubre de 1995.</a:t>
            </a:r>
          </a:p>
          <a:p>
            <a:pPr marL="267881" indent="-239977" algn="just">
              <a:spcBef>
                <a:spcPts val="633"/>
              </a:spcBef>
              <a:buClr>
                <a:srgbClr val="E5E5FF"/>
              </a:buClr>
              <a:buSzPct val="89000"/>
              <a:buFont typeface="Symbol" charset="0"/>
              <a:buChar char="♦"/>
            </a:pPr>
            <a:endParaRPr lang="en-US" sz="2000" dirty="0">
              <a:latin typeface="Century Gothic" charset="0"/>
              <a:cs typeface="Century Gothic" charset="0"/>
              <a:sym typeface="Century Gothic" charset="0"/>
            </a:endParaRPr>
          </a:p>
          <a:p>
            <a:pPr marL="267881" indent="-239977" algn="just">
              <a:spcBef>
                <a:spcPts val="633"/>
              </a:spcBef>
              <a:buClr>
                <a:srgbClr val="E5E5FF"/>
              </a:buClr>
              <a:buSzPct val="89000"/>
              <a:buFont typeface="Symbol" charset="0"/>
              <a:buChar char="♦"/>
            </a:pPr>
            <a:r>
              <a:rPr lang="en-US" sz="2000" dirty="0">
                <a:latin typeface="Century Gothic" charset="0"/>
                <a:cs typeface="Century Gothic" charset="0"/>
                <a:sym typeface="Century Gothic" charset="0"/>
              </a:rPr>
              <a:t>Ley </a:t>
            </a:r>
            <a:r>
              <a:rPr lang="en-US" sz="2000" dirty="0" err="1">
                <a:latin typeface="Century Gothic" charset="0"/>
                <a:cs typeface="Century Gothic" charset="0"/>
                <a:sym typeface="Century Gothic" charset="0"/>
              </a:rPr>
              <a:t>Orgánica</a:t>
            </a:r>
            <a:r>
              <a:rPr lang="en-US" sz="2000" dirty="0">
                <a:latin typeface="Century Gothic" charset="0"/>
                <a:cs typeface="Century Gothic" charset="0"/>
                <a:sym typeface="Century Gothic" charset="0"/>
              </a:rPr>
              <a:t> 15/1999, de 13 de </a:t>
            </a:r>
            <a:r>
              <a:rPr lang="en-US" sz="2000" dirty="0" err="1">
                <a:latin typeface="Century Gothic" charset="0"/>
                <a:cs typeface="Century Gothic" charset="0"/>
                <a:sym typeface="Century Gothic" charset="0"/>
              </a:rPr>
              <a:t>diciembre</a:t>
            </a:r>
            <a:r>
              <a:rPr lang="en-US" sz="2000" dirty="0">
                <a:latin typeface="Century Gothic" charset="0"/>
                <a:cs typeface="Century Gothic" charset="0"/>
                <a:sym typeface="Century Gothic" charset="0"/>
              </a:rPr>
              <a:t> de 1999, de </a:t>
            </a:r>
            <a:r>
              <a:rPr lang="en-US" sz="2000" dirty="0" err="1">
                <a:latin typeface="Century Gothic" charset="0"/>
                <a:cs typeface="Century Gothic" charset="0"/>
                <a:sym typeface="Century Gothic" charset="0"/>
              </a:rPr>
              <a:t>Protección</a:t>
            </a:r>
            <a:r>
              <a:rPr lang="en-US" sz="2000" dirty="0">
                <a:latin typeface="Century Gothic" charset="0"/>
                <a:cs typeface="Century Gothic" charset="0"/>
                <a:sym typeface="Century Gothic" charset="0"/>
              </a:rPr>
              <a:t> de </a:t>
            </a:r>
            <a:r>
              <a:rPr lang="en-US" sz="2000" dirty="0" err="1">
                <a:latin typeface="Century Gothic" charset="0"/>
                <a:cs typeface="Century Gothic" charset="0"/>
                <a:sym typeface="Century Gothic" charset="0"/>
              </a:rPr>
              <a:t>Datos</a:t>
            </a:r>
            <a:r>
              <a:rPr lang="en-US" sz="2000" dirty="0">
                <a:latin typeface="Century Gothic" charset="0"/>
                <a:cs typeface="Century Gothic" charset="0"/>
                <a:sym typeface="Century Gothic" charset="0"/>
              </a:rPr>
              <a:t> de </a:t>
            </a:r>
            <a:r>
              <a:rPr lang="en-US" sz="2000" dirty="0" err="1">
                <a:latin typeface="Century Gothic" charset="0"/>
                <a:cs typeface="Century Gothic" charset="0"/>
                <a:sym typeface="Century Gothic" charset="0"/>
              </a:rPr>
              <a:t>Carácter</a:t>
            </a:r>
            <a:r>
              <a:rPr lang="en-US" sz="2000" dirty="0">
                <a:latin typeface="Century Gothic" charset="0"/>
                <a:cs typeface="Century Gothic" charset="0"/>
                <a:sym typeface="Century Gothic" charset="0"/>
              </a:rPr>
              <a:t> Personal. (LOPD)</a:t>
            </a:r>
          </a:p>
          <a:p>
            <a:pPr marL="267881" indent="-239977" algn="just">
              <a:spcBef>
                <a:spcPts val="633"/>
              </a:spcBef>
              <a:buClr>
                <a:srgbClr val="E5E5FF"/>
              </a:buClr>
              <a:buSzPct val="89000"/>
              <a:buFont typeface="Symbol" charset="0"/>
              <a:buChar char="♦"/>
            </a:pPr>
            <a:endParaRPr lang="en-US" sz="2000" dirty="0">
              <a:latin typeface="Century Gothic" charset="0"/>
              <a:cs typeface="Century Gothic" charset="0"/>
              <a:sym typeface="Century Gothic" charset="0"/>
            </a:endParaRPr>
          </a:p>
          <a:p>
            <a:pPr marL="267881" indent="-239977" algn="just">
              <a:spcBef>
                <a:spcPts val="633"/>
              </a:spcBef>
              <a:buClr>
                <a:srgbClr val="E5E5FF"/>
              </a:buClr>
              <a:buSzPct val="89000"/>
              <a:buFont typeface="Symbol" charset="0"/>
              <a:buChar char="♦"/>
            </a:pPr>
            <a:r>
              <a:rPr lang="en-US" sz="2000" dirty="0">
                <a:latin typeface="Century Gothic" charset="0"/>
                <a:cs typeface="Century Gothic" charset="0"/>
                <a:sym typeface="Century Gothic" charset="0"/>
              </a:rPr>
              <a:t>Real </a:t>
            </a:r>
            <a:r>
              <a:rPr lang="en-US" sz="2000" dirty="0" err="1">
                <a:latin typeface="Century Gothic" charset="0"/>
                <a:cs typeface="Century Gothic" charset="0"/>
                <a:sym typeface="Century Gothic" charset="0"/>
              </a:rPr>
              <a:t>Decreto</a:t>
            </a:r>
            <a:r>
              <a:rPr lang="en-US" sz="2000" dirty="0">
                <a:latin typeface="Century Gothic" charset="0"/>
                <a:cs typeface="Century Gothic" charset="0"/>
                <a:sym typeface="Century Gothic" charset="0"/>
              </a:rPr>
              <a:t> 1720/2007, de 21 de </a:t>
            </a:r>
            <a:r>
              <a:rPr lang="en-US" sz="2000" dirty="0" err="1">
                <a:latin typeface="Century Gothic" charset="0"/>
                <a:cs typeface="Century Gothic" charset="0"/>
                <a:sym typeface="Century Gothic" charset="0"/>
              </a:rPr>
              <a:t>diciembre</a:t>
            </a:r>
            <a:r>
              <a:rPr lang="en-US" sz="2000" dirty="0">
                <a:latin typeface="Century Gothic" charset="0"/>
                <a:cs typeface="Century Gothic" charset="0"/>
                <a:sym typeface="Century Gothic" charset="0"/>
              </a:rPr>
              <a:t>,  </a:t>
            </a:r>
            <a:r>
              <a:rPr lang="en-US" sz="2000" dirty="0" err="1">
                <a:latin typeface="Century Gothic" charset="0"/>
                <a:cs typeface="Century Gothic" charset="0"/>
                <a:sym typeface="Century Gothic" charset="0"/>
              </a:rPr>
              <a:t>por</a:t>
            </a:r>
            <a:r>
              <a:rPr lang="en-US" sz="2000" dirty="0">
                <a:latin typeface="Century Gothic" charset="0"/>
                <a:cs typeface="Century Gothic" charset="0"/>
                <a:sym typeface="Century Gothic" charset="0"/>
              </a:rPr>
              <a:t> el </a:t>
            </a:r>
            <a:r>
              <a:rPr lang="en-US" sz="2000" dirty="0" err="1">
                <a:latin typeface="Century Gothic" charset="0"/>
                <a:cs typeface="Century Gothic" charset="0"/>
                <a:sym typeface="Century Gothic" charset="0"/>
              </a:rPr>
              <a:t>que</a:t>
            </a:r>
            <a:r>
              <a:rPr lang="en-US" sz="2000" dirty="0">
                <a:latin typeface="Century Gothic" charset="0"/>
                <a:cs typeface="Century Gothic" charset="0"/>
                <a:sym typeface="Century Gothic" charset="0"/>
              </a:rPr>
              <a:t> se </a:t>
            </a:r>
            <a:r>
              <a:rPr lang="en-US" sz="2000" dirty="0" err="1">
                <a:latin typeface="Century Gothic" charset="0"/>
                <a:cs typeface="Century Gothic" charset="0"/>
                <a:sym typeface="Century Gothic" charset="0"/>
              </a:rPr>
              <a:t>aprueba</a:t>
            </a:r>
            <a:r>
              <a:rPr lang="en-US" sz="2000" dirty="0">
                <a:latin typeface="Century Gothic" charset="0"/>
                <a:cs typeface="Century Gothic" charset="0"/>
                <a:sym typeface="Century Gothic" charset="0"/>
              </a:rPr>
              <a:t> el </a:t>
            </a:r>
            <a:r>
              <a:rPr lang="en-US" sz="2000" dirty="0" err="1">
                <a:latin typeface="Century Gothic" charset="0"/>
                <a:cs typeface="Century Gothic" charset="0"/>
                <a:sym typeface="Century Gothic" charset="0"/>
              </a:rPr>
              <a:t>Reglamento</a:t>
            </a:r>
            <a:r>
              <a:rPr lang="en-US" sz="2000" dirty="0">
                <a:latin typeface="Century Gothic" charset="0"/>
                <a:cs typeface="Century Gothic" charset="0"/>
                <a:sym typeface="Century Gothic" charset="0"/>
              </a:rPr>
              <a:t> </a:t>
            </a:r>
            <a:r>
              <a:rPr lang="en-US" sz="2000" dirty="0" err="1">
                <a:latin typeface="Century Gothic" charset="0"/>
                <a:cs typeface="Century Gothic" charset="0"/>
                <a:sym typeface="Century Gothic" charset="0"/>
              </a:rPr>
              <a:t>desarrollo</a:t>
            </a:r>
            <a:r>
              <a:rPr lang="en-US" sz="2000" dirty="0">
                <a:latin typeface="Century Gothic" charset="0"/>
                <a:cs typeface="Century Gothic" charset="0"/>
                <a:sym typeface="Century Gothic" charset="0"/>
              </a:rPr>
              <a:t> de la Ley </a:t>
            </a:r>
            <a:r>
              <a:rPr lang="en-US" sz="2000" dirty="0" err="1">
                <a:latin typeface="Century Gothic" charset="0"/>
                <a:cs typeface="Century Gothic" charset="0"/>
                <a:sym typeface="Century Gothic" charset="0"/>
              </a:rPr>
              <a:t>Orgánica</a:t>
            </a:r>
            <a:r>
              <a:rPr lang="en-US" sz="2000" dirty="0">
                <a:latin typeface="Century Gothic" charset="0"/>
                <a:cs typeface="Century Gothic" charset="0"/>
                <a:sym typeface="Century Gothic" charset="0"/>
              </a:rPr>
              <a:t> 15/1999, de 13 de </a:t>
            </a:r>
            <a:r>
              <a:rPr lang="en-US" sz="2000" dirty="0" err="1">
                <a:latin typeface="Century Gothic" charset="0"/>
                <a:cs typeface="Century Gothic" charset="0"/>
                <a:sym typeface="Century Gothic" charset="0"/>
              </a:rPr>
              <a:t>junio</a:t>
            </a:r>
            <a:r>
              <a:rPr lang="en-US" sz="2000" dirty="0">
                <a:latin typeface="Century Gothic" charset="0"/>
                <a:cs typeface="Century Gothic" charset="0"/>
                <a:sym typeface="Century Gothic" charset="0"/>
              </a:rPr>
              <a:t> de </a:t>
            </a:r>
            <a:r>
              <a:rPr lang="en-US" sz="2000" dirty="0" err="1">
                <a:latin typeface="Century Gothic" charset="0"/>
                <a:cs typeface="Century Gothic" charset="0"/>
                <a:sym typeface="Century Gothic" charset="0"/>
              </a:rPr>
              <a:t>protección</a:t>
            </a:r>
            <a:r>
              <a:rPr lang="en-US" sz="2000" dirty="0">
                <a:latin typeface="Century Gothic" charset="0"/>
                <a:cs typeface="Century Gothic" charset="0"/>
                <a:sym typeface="Century Gothic" charset="0"/>
              </a:rPr>
              <a:t> de </a:t>
            </a:r>
            <a:r>
              <a:rPr lang="en-US" sz="2000" dirty="0" err="1">
                <a:latin typeface="Century Gothic" charset="0"/>
                <a:cs typeface="Century Gothic" charset="0"/>
                <a:sym typeface="Century Gothic" charset="0"/>
              </a:rPr>
              <a:t>datos</a:t>
            </a:r>
            <a:r>
              <a:rPr lang="en-US" sz="2000" dirty="0">
                <a:latin typeface="Century Gothic" charset="0"/>
                <a:cs typeface="Century Gothic" charset="0"/>
                <a:sym typeface="Century Gothic" charset="0"/>
              </a:rPr>
              <a:t> de </a:t>
            </a:r>
            <a:r>
              <a:rPr lang="en-US" sz="2000" dirty="0" err="1">
                <a:latin typeface="Century Gothic" charset="0"/>
                <a:cs typeface="Century Gothic" charset="0"/>
                <a:sym typeface="Century Gothic" charset="0"/>
              </a:rPr>
              <a:t>carácter</a:t>
            </a:r>
            <a:r>
              <a:rPr lang="en-US" sz="2000" dirty="0">
                <a:latin typeface="Century Gothic" charset="0"/>
                <a:cs typeface="Century Gothic" charset="0"/>
                <a:sym typeface="Century Gothic" charset="0"/>
              </a:rPr>
              <a:t> personal.</a:t>
            </a:r>
          </a:p>
        </p:txBody>
      </p:sp>
      <p:sp>
        <p:nvSpPr>
          <p:cNvPr id="23555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</a:t>
            </a:r>
            <a:r>
              <a:rPr lang="es-ES_tradnl" sz="1100" dirty="0">
                <a:latin typeface="Arial" charset="0"/>
                <a:cs typeface="Arial" charset="0"/>
                <a:sym typeface="Arial" charset="0"/>
              </a:rPr>
              <a:t>Pintos &amp; </a:t>
            </a:r>
            <a:r>
              <a:rPr lang="es-ES_tradnl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67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s-ES_tradnl" dirty="0"/>
              <a:t>Principios Básicos LOPD</a:t>
            </a: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040332315"/>
              </p:ext>
            </p:extLst>
          </p:nvPr>
        </p:nvGraphicFramePr>
        <p:xfrm>
          <a:off x="323528" y="1196752"/>
          <a:ext cx="8466138" cy="5197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4579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</a:t>
            </a:r>
            <a:r>
              <a:rPr lang="es-ES_tradnl" sz="1100" dirty="0">
                <a:latin typeface="Arial" charset="0"/>
                <a:cs typeface="Arial" charset="0"/>
                <a:sym typeface="Arial" charset="0"/>
              </a:rPr>
              <a:t>Pintos &amp; </a:t>
            </a:r>
            <a:r>
              <a:rPr lang="es-ES_tradnl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63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Consentimiento de menores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ES" i="1" dirty="0"/>
              <a:t>Artículo </a:t>
            </a:r>
            <a:r>
              <a:rPr lang="es-ES" i="1" dirty="0" smtClean="0"/>
              <a:t>13 RLOPD</a:t>
            </a:r>
            <a:endParaRPr lang="es-ES" i="1" dirty="0"/>
          </a:p>
          <a:p>
            <a:endParaRPr lang="es-ES" dirty="0"/>
          </a:p>
          <a:p>
            <a:r>
              <a:rPr lang="es-ES" i="1" dirty="0"/>
              <a:t>1. Podrá procederse al tratamiento de los datos de los </a:t>
            </a:r>
            <a:r>
              <a:rPr lang="es-ES" b="1" i="1" dirty="0"/>
              <a:t>mayores de catorce años </a:t>
            </a:r>
            <a:r>
              <a:rPr lang="es-ES" i="1" dirty="0"/>
              <a:t>con su consentimiento, salvo en aquellos casos en los que la Ley exija para su prestación la asistencia de los titulares de la patria potestad o tutela. En el caso de los menores de catorce años se requerirá el consentimiento de los </a:t>
            </a:r>
            <a:r>
              <a:rPr lang="es-ES" b="1" i="1" dirty="0"/>
              <a:t>padres o tutores</a:t>
            </a:r>
            <a:r>
              <a:rPr lang="es-ES" i="1" dirty="0"/>
              <a:t>.</a:t>
            </a:r>
          </a:p>
          <a:p>
            <a:endParaRPr lang="es-ES" i="1" dirty="0"/>
          </a:p>
          <a:p>
            <a:r>
              <a:rPr lang="es-ES" i="1" dirty="0"/>
              <a:t>2. En ningún caso podrán recabarse del menor datos que permitan obtener información sobre los </a:t>
            </a:r>
            <a:r>
              <a:rPr lang="es-ES" b="1" i="1" dirty="0"/>
              <a:t>demás miembros del grupo familiar</a:t>
            </a:r>
            <a:r>
              <a:rPr lang="es-ES" i="1" dirty="0"/>
              <a:t>, o sobre las características del mismo, como los datos relativos a la actividad profesional de los progenitores, información económica, datos sociológicos o cualesquiera otros, sin el consentimiento de los titulares de tales datos. No obstante, podrán recabarse los datos de </a:t>
            </a:r>
            <a:r>
              <a:rPr lang="es-ES" b="1" i="1" dirty="0"/>
              <a:t>identidad y dirección del padre, madre o tutor </a:t>
            </a:r>
            <a:r>
              <a:rPr lang="es-ES" i="1" dirty="0"/>
              <a:t>con la única finalidad de recabar la autorización prevista en el apartado anterior</a:t>
            </a:r>
            <a:r>
              <a:rPr lang="es-ES" i="1" dirty="0" smtClean="0"/>
              <a:t>.</a:t>
            </a:r>
            <a:endParaRPr lang="es-ES" i="1" dirty="0"/>
          </a:p>
        </p:txBody>
      </p:sp>
      <p:sp>
        <p:nvSpPr>
          <p:cNvPr id="4" name="Rectangle 4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</a:t>
            </a:r>
            <a:r>
              <a:rPr lang="es-ES_tradnl" sz="1100" dirty="0">
                <a:latin typeface="Arial" charset="0"/>
                <a:cs typeface="Arial" charset="0"/>
                <a:sym typeface="Arial" charset="0"/>
              </a:rPr>
              <a:t>Pintos &amp; </a:t>
            </a:r>
            <a:r>
              <a:rPr lang="es-ES_tradnl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0320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ítulo 1"/>
          <p:cNvSpPr>
            <a:spLocks noGrp="1"/>
          </p:cNvSpPr>
          <p:nvPr>
            <p:ph type="title"/>
          </p:nvPr>
        </p:nvSpPr>
        <p:spPr>
          <a:xfrm>
            <a:off x="683568" y="908720"/>
            <a:ext cx="7535863" cy="816446"/>
          </a:xfrm>
        </p:spPr>
        <p:txBody>
          <a:bodyPr/>
          <a:lstStyle/>
          <a:p>
            <a:pPr eaLnBrk="1" hangingPunct="1"/>
            <a:r>
              <a:rPr lang="es-ES_tradnl" sz="3600" dirty="0">
                <a:latin typeface="Century Gothic" charset="0"/>
                <a:ea typeface="ヒラギノ明朝 ProN W6" charset="0"/>
                <a:cs typeface="ヒラギノ明朝 ProN W6" charset="0"/>
              </a:rPr>
              <a:t>La 2ª mayor mentira de Internet</a:t>
            </a:r>
          </a:p>
        </p:txBody>
      </p:sp>
      <p:sp>
        <p:nvSpPr>
          <p:cNvPr id="3" name="Marcador de contenido 2"/>
          <p:cNvSpPr txBox="1">
            <a:spLocks/>
          </p:cNvSpPr>
          <p:nvPr/>
        </p:nvSpPr>
        <p:spPr bwMode="auto">
          <a:xfrm>
            <a:off x="928688" y="1446213"/>
            <a:ext cx="7358062" cy="433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5717" tIns="35717" rIns="35717" bIns="35717" anchor="ctr"/>
          <a:lstStyle>
            <a:lvl1pPr marL="617538" indent="-3508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ts val="1400"/>
              </a:spcBef>
              <a:buSzPct val="74000"/>
            </a:pPr>
            <a:r>
              <a:rPr lang="es-ES_tradnl" sz="3400" i="1">
                <a:latin typeface="Century Gothic" charset="0"/>
                <a:ea typeface="ヒラギノ明朝 ProN W3" charset="0"/>
                <a:cs typeface="ヒラギノ明朝 ProN W3" charset="0"/>
                <a:sym typeface="Century Gothic" charset="0"/>
              </a:rPr>
              <a:t>“Sí, soy mayor de 18 años: Entrar”</a:t>
            </a:r>
          </a:p>
          <a:p>
            <a:pPr>
              <a:spcBef>
                <a:spcPts val="1400"/>
              </a:spcBef>
              <a:buSzPct val="74000"/>
            </a:pPr>
            <a:endParaRPr lang="es-ES_tradnl" sz="3400" i="1">
              <a:latin typeface="Century Gothic" charset="0"/>
              <a:ea typeface="ヒラギノ明朝 ProN W3" charset="0"/>
              <a:cs typeface="ヒラギノ明朝 ProN W3" charset="0"/>
              <a:sym typeface="Century Gothic" charset="0"/>
            </a:endParaRPr>
          </a:p>
        </p:txBody>
      </p:sp>
      <p:sp>
        <p:nvSpPr>
          <p:cNvPr id="5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</a:t>
            </a:r>
            <a:r>
              <a:rPr lang="es-ES_tradnl" sz="1100" dirty="0">
                <a:latin typeface="Arial" charset="0"/>
                <a:cs typeface="Arial" charset="0"/>
                <a:sym typeface="Arial" charset="0"/>
              </a:rPr>
              <a:t>Pintos &amp; </a:t>
            </a:r>
            <a:r>
              <a:rPr lang="es-ES_tradnl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83371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 smtClean="0">
                <a:latin typeface="Century Gothic" charset="0"/>
                <a:ea typeface="ヒラギノ明朝 ProN W6" charset="0"/>
                <a:cs typeface="ヒラギノ明朝 ProN W6" charset="0"/>
              </a:rPr>
              <a:t>¿</a:t>
            </a:r>
            <a:r>
              <a:rPr lang="es-ES_tradnl" dirty="0">
                <a:latin typeface="Century Gothic" charset="0"/>
                <a:ea typeface="ヒラギノ明朝 ProN W6" charset="0"/>
                <a:cs typeface="ヒラギノ明朝 ProN W6" charset="0"/>
              </a:rPr>
              <a:t>Cuántos amigos tienes?</a:t>
            </a:r>
          </a:p>
        </p:txBody>
      </p:sp>
      <p:pic>
        <p:nvPicPr>
          <p:cNvPr id="49154" name="Marcador de contenido 4" descr="facebook_aepd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750" b="-6750"/>
          <a:stretch>
            <a:fillRect/>
          </a:stretch>
        </p:blipFill>
        <p:spPr>
          <a:xfrm>
            <a:off x="660400" y="1392238"/>
            <a:ext cx="7827963" cy="4608512"/>
          </a:xfrm>
        </p:spPr>
      </p:pic>
      <p:sp>
        <p:nvSpPr>
          <p:cNvPr id="5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</a:t>
            </a:r>
            <a:r>
              <a:rPr lang="es-ES_tradnl" sz="1100" dirty="0">
                <a:latin typeface="Arial" charset="0"/>
                <a:cs typeface="Arial" charset="0"/>
                <a:sym typeface="Arial" charset="0"/>
              </a:rPr>
              <a:t>Pintos &amp; </a:t>
            </a:r>
            <a:r>
              <a:rPr lang="es-ES_tradnl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55601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/>
              <a:t>Criminalidad Informática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Symbol" charset="2"/>
              <a:buNone/>
              <a:defRPr/>
            </a:pPr>
            <a:r>
              <a:rPr lang="es-ES_tradnl"/>
              <a:t>Nuevas formas de comisión de los delitos clásicos y nuevas figuras delictivas.</a:t>
            </a:r>
          </a:p>
        </p:txBody>
      </p:sp>
      <p:sp>
        <p:nvSpPr>
          <p:cNvPr id="69635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Pintos &amp; </a:t>
            </a:r>
            <a:r>
              <a:rPr lang="en-US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7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Obtención</a:t>
            </a:r>
            <a:r>
              <a:rPr lang="en-US" dirty="0" smtClean="0"/>
              <a:t> de </a:t>
            </a:r>
            <a:r>
              <a:rPr lang="en-US" dirty="0" err="1" smtClean="0"/>
              <a:t>evidencias</a:t>
            </a:r>
            <a:endParaRPr lang="en-US" dirty="0"/>
          </a:p>
        </p:txBody>
      </p:sp>
      <p:pic>
        <p:nvPicPr>
          <p:cNvPr id="19458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74" b="11874"/>
          <a:stretch>
            <a:fillRect/>
          </a:stretch>
        </p:blipFill>
        <p:spPr>
          <a:xfrm>
            <a:off x="1179835" y="1656457"/>
            <a:ext cx="6795492" cy="4000500"/>
          </a:xfrm>
        </p:spPr>
      </p:pic>
      <p:sp>
        <p:nvSpPr>
          <p:cNvPr id="19459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</a:t>
            </a:r>
            <a:r>
              <a:rPr lang="es-ES_tradnl" sz="1100" dirty="0">
                <a:latin typeface="Arial" charset="0"/>
                <a:cs typeface="Arial" charset="0"/>
                <a:sym typeface="Arial" charset="0"/>
              </a:rPr>
              <a:t>Víctor </a:t>
            </a:r>
            <a:r>
              <a:rPr lang="es-ES_tradnl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015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Complejidad</a:t>
            </a:r>
            <a:r>
              <a:rPr lang="en-US" dirty="0" smtClean="0"/>
              <a:t> </a:t>
            </a:r>
            <a:r>
              <a:rPr lang="en-US" dirty="0" err="1" smtClean="0"/>
              <a:t>Técnica</a:t>
            </a:r>
            <a:endParaRPr lang="en-US" dirty="0"/>
          </a:p>
        </p:txBody>
      </p:sp>
      <p:pic>
        <p:nvPicPr>
          <p:cNvPr id="21506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49" b="8549"/>
          <a:stretch>
            <a:fillRect/>
          </a:stretch>
        </p:blipFill>
        <p:spPr>
          <a:xfrm>
            <a:off x="1281411" y="1606228"/>
            <a:ext cx="6709544" cy="3949154"/>
          </a:xfrm>
        </p:spPr>
      </p:pic>
      <p:sp>
        <p:nvSpPr>
          <p:cNvPr id="21507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</a:t>
            </a:r>
            <a:r>
              <a:rPr lang="es-ES_tradnl" sz="1100" dirty="0">
                <a:latin typeface="Arial" charset="0"/>
                <a:cs typeface="Arial" charset="0"/>
                <a:sym typeface="Arial" charset="0"/>
              </a:rPr>
              <a:t>Víctor </a:t>
            </a:r>
            <a:r>
              <a:rPr lang="es-ES_tradnl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64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Determinación</a:t>
            </a:r>
            <a:r>
              <a:rPr lang="en-US" dirty="0" smtClean="0"/>
              <a:t> del </a:t>
            </a:r>
            <a:r>
              <a:rPr lang="en-US" dirty="0" err="1" smtClean="0"/>
              <a:t>sujeto</a:t>
            </a:r>
            <a:endParaRPr lang="en-US" dirty="0"/>
          </a:p>
        </p:txBody>
      </p:sp>
      <p:pic>
        <p:nvPicPr>
          <p:cNvPr id="23554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0" b="9990"/>
          <a:stretch>
            <a:fillRect/>
          </a:stretch>
        </p:blipFill>
        <p:spPr>
          <a:xfrm>
            <a:off x="1129605" y="1707803"/>
            <a:ext cx="6881441" cy="4050730"/>
          </a:xfrm>
        </p:spPr>
      </p:pic>
      <p:sp>
        <p:nvSpPr>
          <p:cNvPr id="23555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</a:t>
            </a:r>
            <a:r>
              <a:rPr lang="es-ES_tradnl" sz="1100" dirty="0">
                <a:latin typeface="Arial" charset="0"/>
                <a:cs typeface="Arial" charset="0"/>
                <a:sym typeface="Arial" charset="0"/>
              </a:rPr>
              <a:t>Víctor </a:t>
            </a:r>
            <a:r>
              <a:rPr lang="es-ES_tradnl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84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Conexión</a:t>
            </a:r>
            <a:r>
              <a:rPr lang="en-US" dirty="0" smtClean="0"/>
              <a:t> de </a:t>
            </a:r>
            <a:r>
              <a:rPr lang="en-US" dirty="0" err="1" smtClean="0"/>
              <a:t>Causalidad</a:t>
            </a:r>
            <a:endParaRPr lang="en-US" dirty="0"/>
          </a:p>
        </p:txBody>
      </p:sp>
      <p:pic>
        <p:nvPicPr>
          <p:cNvPr id="25602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12" b="5612"/>
          <a:stretch>
            <a:fillRect/>
          </a:stretch>
        </p:blipFill>
        <p:spPr>
          <a:xfrm>
            <a:off x="1179836" y="1656458"/>
            <a:ext cx="6734100" cy="3963665"/>
          </a:xfrm>
        </p:spPr>
      </p:pic>
      <p:sp>
        <p:nvSpPr>
          <p:cNvPr id="25603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</a:t>
            </a:r>
            <a:r>
              <a:rPr lang="es-ES_tradnl" sz="1100" dirty="0">
                <a:latin typeface="Arial" charset="0"/>
                <a:cs typeface="Arial" charset="0"/>
                <a:sym typeface="Arial" charset="0"/>
              </a:rPr>
              <a:t>Víctor </a:t>
            </a:r>
            <a:r>
              <a:rPr lang="es-ES_tradnl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81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Grupos</a:t>
            </a:r>
            <a:r>
              <a:rPr lang="en-US" dirty="0" smtClean="0"/>
              <a:t> </a:t>
            </a:r>
            <a:r>
              <a:rPr lang="en-US" dirty="0" err="1" smtClean="0"/>
              <a:t>Especializados</a:t>
            </a:r>
            <a:endParaRPr lang="en-US" dirty="0"/>
          </a:p>
        </p:txBody>
      </p:sp>
      <p:sp>
        <p:nvSpPr>
          <p:cNvPr id="88066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</a:t>
            </a:r>
            <a:r>
              <a:rPr lang="es-ES_tradnl" sz="1100" dirty="0">
                <a:latin typeface="Arial" charset="0"/>
                <a:cs typeface="Arial" charset="0"/>
                <a:sym typeface="Arial" charset="0"/>
              </a:rPr>
              <a:t>Víctor </a:t>
            </a:r>
            <a:r>
              <a:rPr lang="es-ES_tradnl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  <p:pic>
        <p:nvPicPr>
          <p:cNvPr id="88067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6208" y="1727895"/>
            <a:ext cx="2936751" cy="3610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68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21" y="1909837"/>
            <a:ext cx="4464844" cy="3348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903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Pericial</a:t>
            </a:r>
            <a:r>
              <a:rPr lang="en-US" dirty="0" smtClean="0"/>
              <a:t> </a:t>
            </a:r>
            <a:r>
              <a:rPr lang="en-US" dirty="0" err="1" smtClean="0"/>
              <a:t>Informática</a:t>
            </a:r>
            <a:r>
              <a:rPr lang="en-US" dirty="0" smtClean="0"/>
              <a:t> </a:t>
            </a:r>
            <a:r>
              <a:rPr lang="en-US" dirty="0" err="1" smtClean="0"/>
              <a:t>Forense</a:t>
            </a:r>
            <a:endParaRPr lang="en-US" dirty="0"/>
          </a:p>
        </p:txBody>
      </p:sp>
      <p:pic>
        <p:nvPicPr>
          <p:cNvPr id="90114" name="Content Placeholder 9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1" b="951"/>
          <a:stretch>
            <a:fillRect/>
          </a:stretch>
        </p:blipFill>
        <p:spPr>
          <a:xfrm>
            <a:off x="1281411" y="1606228"/>
            <a:ext cx="6687220" cy="3936876"/>
          </a:xfrm>
        </p:spPr>
      </p:pic>
      <p:sp>
        <p:nvSpPr>
          <p:cNvPr id="90115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</a:t>
            </a:r>
            <a:r>
              <a:rPr lang="es-ES_tradnl" sz="1100" dirty="0">
                <a:latin typeface="Arial" charset="0"/>
                <a:cs typeface="Arial" charset="0"/>
                <a:sym typeface="Arial" charset="0"/>
              </a:rPr>
              <a:t>Víctor </a:t>
            </a:r>
            <a:r>
              <a:rPr lang="es-ES_tradnl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27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7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/>
              <a:t>Código Penal de 1995</a:t>
            </a:r>
          </a:p>
        </p:txBody>
      </p:sp>
      <p:sp>
        <p:nvSpPr>
          <p:cNvPr id="72706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043608" y="1772816"/>
            <a:ext cx="7776864" cy="4353347"/>
          </a:xfrm>
        </p:spPr>
        <p:txBody>
          <a:bodyPr/>
          <a:lstStyle/>
          <a:p>
            <a:pPr eaLnBrk="1" hangingPunct="1">
              <a:spcBef>
                <a:spcPct val="10000"/>
              </a:spcBef>
              <a:spcAft>
                <a:spcPts val="1488"/>
              </a:spcAft>
            </a:pPr>
            <a:r>
              <a:rPr lang="es-ES" dirty="0">
                <a:latin typeface="Century Gothic" charset="0"/>
                <a:ea typeface="ヒラギノ明朝 ProN W3" charset="0"/>
                <a:cs typeface="ヒラギノ明朝 ProN W3" charset="0"/>
              </a:rPr>
              <a:t>Contenidos ilícitos</a:t>
            </a:r>
            <a:r>
              <a:rPr lang="es-ES" dirty="0" smtClean="0">
                <a:latin typeface="Century Gothic" charset="0"/>
                <a:ea typeface="ヒラギノ明朝 ProN W3" charset="0"/>
                <a:cs typeface="ヒラギノ明朝 ProN W3" charset="0"/>
              </a:rPr>
              <a:t>.</a:t>
            </a:r>
          </a:p>
          <a:p>
            <a:pPr eaLnBrk="1" hangingPunct="1">
              <a:spcBef>
                <a:spcPct val="10000"/>
              </a:spcBef>
              <a:spcAft>
                <a:spcPts val="1488"/>
              </a:spcAft>
            </a:pPr>
            <a:endParaRPr lang="es-ES" dirty="0">
              <a:latin typeface="Century Gothic" charset="0"/>
              <a:ea typeface="ヒラギノ明朝 ProN W3" charset="0"/>
              <a:cs typeface="ヒラギノ明朝 ProN W3" charset="0"/>
            </a:endParaRPr>
          </a:p>
          <a:p>
            <a:pPr eaLnBrk="1" hangingPunct="1">
              <a:spcBef>
                <a:spcPct val="10000"/>
              </a:spcBef>
              <a:spcAft>
                <a:spcPts val="1488"/>
              </a:spcAft>
            </a:pPr>
            <a:r>
              <a:rPr lang="es-ES" dirty="0">
                <a:latin typeface="Century Gothic" charset="0"/>
                <a:ea typeface="ヒラギノ明朝 ProN W3" charset="0"/>
                <a:cs typeface="ヒラギノ明朝 ProN W3" charset="0"/>
              </a:rPr>
              <a:t>Delitos contra el Honor.</a:t>
            </a:r>
          </a:p>
          <a:p>
            <a:pPr eaLnBrk="1" hangingPunct="1">
              <a:spcBef>
                <a:spcPct val="10000"/>
              </a:spcBef>
              <a:spcAft>
                <a:spcPts val="1488"/>
              </a:spcAft>
            </a:pPr>
            <a:endParaRPr lang="es-ES" dirty="0" smtClean="0">
              <a:latin typeface="Century Gothic" charset="0"/>
              <a:ea typeface="ヒラギノ明朝 ProN W3" charset="0"/>
              <a:cs typeface="ヒラギノ明朝 ProN W3" charset="0"/>
            </a:endParaRPr>
          </a:p>
          <a:p>
            <a:pPr eaLnBrk="1" hangingPunct="1">
              <a:spcBef>
                <a:spcPct val="10000"/>
              </a:spcBef>
              <a:spcAft>
                <a:spcPts val="1488"/>
              </a:spcAft>
            </a:pPr>
            <a:r>
              <a:rPr lang="es-ES" dirty="0" smtClean="0">
                <a:latin typeface="Century Gothic" charset="0"/>
                <a:ea typeface="ヒラギノ明朝 ProN W3" charset="0"/>
                <a:cs typeface="ヒラギノ明朝 ProN W3" charset="0"/>
              </a:rPr>
              <a:t>Delitos </a:t>
            </a:r>
            <a:r>
              <a:rPr lang="es-ES" dirty="0">
                <a:latin typeface="Century Gothic" charset="0"/>
                <a:ea typeface="ヒラギノ明朝 ProN W3" charset="0"/>
                <a:cs typeface="ヒラギノ明朝 ProN W3" charset="0"/>
              </a:rPr>
              <a:t>contra la intimidad y el derecho a la propia imagen</a:t>
            </a:r>
            <a:r>
              <a:rPr lang="es-ES" dirty="0" smtClean="0">
                <a:latin typeface="Century Gothic" charset="0"/>
                <a:ea typeface="ヒラギノ明朝 ProN W3" charset="0"/>
                <a:cs typeface="ヒラギノ明朝 ProN W3" charset="0"/>
              </a:rPr>
              <a:t>.</a:t>
            </a:r>
            <a:endParaRPr lang="es-ES" dirty="0">
              <a:latin typeface="Century Gothic" charset="0"/>
              <a:ea typeface="ヒラギノ明朝 ProN W3" charset="0"/>
              <a:cs typeface="ヒラギノ明朝 ProN W3" charset="0"/>
            </a:endParaRPr>
          </a:p>
        </p:txBody>
      </p:sp>
      <p:sp>
        <p:nvSpPr>
          <p:cNvPr id="72707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Pintos &amp; </a:t>
            </a:r>
            <a:r>
              <a:rPr lang="en-US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27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/>
              <a:t>Contenidos Ilícitos en Redes</a:t>
            </a:r>
          </a:p>
        </p:txBody>
      </p:sp>
      <p:sp>
        <p:nvSpPr>
          <p:cNvPr id="737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ts val="598"/>
              </a:spcBef>
              <a:spcAft>
                <a:spcPts val="1800"/>
              </a:spcAft>
            </a:pPr>
            <a:r>
              <a:rPr lang="es-ES" dirty="0">
                <a:latin typeface="Century Gothic" charset="0"/>
                <a:ea typeface="ヒラギノ明朝 ProN W3" charset="0"/>
                <a:cs typeface="ヒラギノ明朝 ProN W3" charset="0"/>
              </a:rPr>
              <a:t>Corrupción de menores:</a:t>
            </a:r>
          </a:p>
          <a:p>
            <a:pPr lvl="1" eaLnBrk="1" hangingPunct="1">
              <a:spcAft>
                <a:spcPts val="1800"/>
              </a:spcAft>
            </a:pPr>
            <a:r>
              <a:rPr lang="es-ES" dirty="0">
                <a:latin typeface="Century Gothic" charset="0"/>
                <a:ea typeface="ヒラギノ明朝 ProN W3" charset="0"/>
                <a:cs typeface="ヒラギノ明朝 ProN W3" charset="0"/>
              </a:rPr>
              <a:t>Exhibicionismo y provocación sexual (Art. 186 CP)</a:t>
            </a:r>
          </a:p>
          <a:p>
            <a:pPr lvl="1" algn="just">
              <a:spcBef>
                <a:spcPts val="598"/>
              </a:spcBef>
              <a:spcAft>
                <a:spcPts val="1800"/>
              </a:spcAft>
            </a:pPr>
            <a:r>
              <a:rPr lang="es-ES" dirty="0">
                <a:latin typeface="Century Gothic" charset="0"/>
                <a:ea typeface="ヒラギノ明朝 ProN W3" charset="0"/>
                <a:cs typeface="ヒラギノ明朝 ProN W3" charset="0"/>
              </a:rPr>
              <a:t>Prostitución (art. 189.1 CP)</a:t>
            </a:r>
          </a:p>
          <a:p>
            <a:pPr algn="just">
              <a:spcBef>
                <a:spcPts val="1204"/>
              </a:spcBef>
              <a:spcAft>
                <a:spcPts val="1800"/>
              </a:spcAft>
            </a:pPr>
            <a:r>
              <a:rPr lang="es-ES" dirty="0" smtClean="0">
                <a:latin typeface="Century Gothic" charset="0"/>
                <a:ea typeface="ヒラギノ明朝 ProN W3" charset="0"/>
                <a:cs typeface="ヒラギノ明朝 ProN W3" charset="0"/>
              </a:rPr>
              <a:t>Apología </a:t>
            </a:r>
            <a:r>
              <a:rPr lang="es-ES" dirty="0">
                <a:latin typeface="Century Gothic" charset="0"/>
                <a:ea typeface="ヒラギノ明朝 ProN W3" charset="0"/>
                <a:cs typeface="ヒラギノ明朝 ProN W3" charset="0"/>
              </a:rPr>
              <a:t>del delito:</a:t>
            </a:r>
          </a:p>
          <a:p>
            <a:pPr lvl="1" algn="just">
              <a:spcBef>
                <a:spcPts val="598"/>
              </a:spcBef>
              <a:spcAft>
                <a:spcPts val="1800"/>
              </a:spcAft>
            </a:pPr>
            <a:r>
              <a:rPr lang="es-ES" dirty="0">
                <a:latin typeface="Century Gothic" charset="0"/>
                <a:ea typeface="ヒラギノ明朝 ProN W3" charset="0"/>
                <a:cs typeface="ヒラギノ明朝 ProN W3" charset="0"/>
              </a:rPr>
              <a:t>Concepto (art. 18.1, párrafo 2º CP)</a:t>
            </a:r>
          </a:p>
          <a:p>
            <a:pPr lvl="1" algn="just">
              <a:spcBef>
                <a:spcPts val="598"/>
              </a:spcBef>
              <a:spcAft>
                <a:spcPts val="1800"/>
              </a:spcAft>
            </a:pPr>
            <a:r>
              <a:rPr lang="es-ES" dirty="0">
                <a:latin typeface="Century Gothic" charset="0"/>
                <a:ea typeface="ヒラギノ明朝 ProN W3" charset="0"/>
                <a:cs typeface="ヒラギノ明朝 ProN W3" charset="0"/>
              </a:rPr>
              <a:t>Apología del genocidio (art. 608.2 CP)</a:t>
            </a:r>
            <a:endParaRPr lang="es-ES_tradnl" dirty="0">
              <a:latin typeface="Century Gothic" charset="0"/>
              <a:ea typeface="ヒラギノ明朝 ProN W3" charset="0"/>
              <a:cs typeface="ヒラギノ明朝 ProN W3" charset="0"/>
            </a:endParaRPr>
          </a:p>
        </p:txBody>
      </p:sp>
      <p:sp>
        <p:nvSpPr>
          <p:cNvPr id="73731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Pintos &amp; </a:t>
            </a:r>
            <a:r>
              <a:rPr lang="en-US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77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_tradnl" dirty="0" smtClean="0"/>
              <a:t>Reforma 2010</a:t>
            </a:r>
          </a:p>
        </p:txBody>
      </p:sp>
      <p:sp>
        <p:nvSpPr>
          <p:cNvPr id="74754" name="Marcador de contenido 2"/>
          <p:cNvSpPr>
            <a:spLocks noGrp="1"/>
          </p:cNvSpPr>
          <p:nvPr>
            <p:ph idx="1"/>
          </p:nvPr>
        </p:nvSpPr>
        <p:spPr>
          <a:xfrm>
            <a:off x="539553" y="1371823"/>
            <a:ext cx="8451528" cy="4723805"/>
          </a:xfrm>
        </p:spPr>
        <p:txBody>
          <a:bodyPr>
            <a:normAutofit fontScale="92500" lnSpcReduction="10000"/>
          </a:bodyPr>
          <a:lstStyle/>
          <a:p>
            <a:r>
              <a:rPr lang="es-ES_tradnl" dirty="0">
                <a:latin typeface="Century Gothic" charset="0"/>
                <a:ea typeface="ヒラギノ明朝 ProN W3" charset="0"/>
                <a:cs typeface="ヒラギノ明朝 ProN W3" charset="0"/>
              </a:rPr>
              <a:t>Artículo 183 bis. </a:t>
            </a:r>
            <a:r>
              <a:rPr lang="es-ES_tradnl" dirty="0" smtClean="0">
                <a:latin typeface="Century Gothic" charset="0"/>
                <a:ea typeface="ヒラギノ明朝 ProN W3" charset="0"/>
                <a:cs typeface="ヒラギノ明朝 ProN W3" charset="0"/>
              </a:rPr>
              <a:t>- </a:t>
            </a:r>
            <a:r>
              <a:rPr lang="es-ES_tradnl" i="1" dirty="0" err="1" smtClean="0">
                <a:latin typeface="Century Gothic" charset="0"/>
                <a:ea typeface="ヒラギノ明朝 ProN W3" charset="0"/>
                <a:cs typeface="ヒラギノ明朝 ProN W3" charset="0"/>
              </a:rPr>
              <a:t>Grooming</a:t>
            </a:r>
            <a:endParaRPr lang="es-ES_tradnl" i="1" dirty="0">
              <a:latin typeface="Century Gothic" charset="0"/>
              <a:ea typeface="ヒラギノ明朝 ProN W3" charset="0"/>
              <a:cs typeface="ヒラギノ明朝 ProN W3" charset="0"/>
            </a:endParaRPr>
          </a:p>
          <a:p>
            <a:r>
              <a:rPr lang="es-ES_tradnl" i="1" dirty="0" smtClean="0">
                <a:latin typeface="Century Gothic" charset="0"/>
                <a:ea typeface="ヒラギノ明朝 ProN W3" charset="0"/>
                <a:cs typeface="ヒラギノ明朝 ProN W3" charset="0"/>
              </a:rPr>
              <a:t>“El </a:t>
            </a:r>
            <a:r>
              <a:rPr lang="es-ES_tradnl" i="1" dirty="0">
                <a:latin typeface="Century Gothic" charset="0"/>
                <a:ea typeface="ヒラギノ明朝 ProN W3" charset="0"/>
                <a:cs typeface="ヒラギノ明朝 ProN W3" charset="0"/>
              </a:rPr>
              <a:t>que a través de Internet, del teléfono o de cualquier otra tecnología de la información y la comunicación </a:t>
            </a:r>
            <a:r>
              <a:rPr lang="es-ES_tradnl" b="1" i="1" dirty="0">
                <a:latin typeface="Century Gothic" charset="0"/>
                <a:ea typeface="ヒラギノ明朝 ProN W3" charset="0"/>
                <a:cs typeface="ヒラギノ明朝 ProN W3" charset="0"/>
              </a:rPr>
              <a:t>contacte con un menor de trece años y proponga concertar un encuentro</a:t>
            </a:r>
            <a:r>
              <a:rPr lang="es-ES_tradnl" i="1" dirty="0">
                <a:latin typeface="Century Gothic" charset="0"/>
                <a:ea typeface="ヒラギノ明朝 ProN W3" charset="0"/>
                <a:cs typeface="ヒラギノ明朝 ProN W3" charset="0"/>
              </a:rPr>
              <a:t> con el mismo a fin de cometer cualquiera de los delitos descritos en los artículos 178 a 183 y 189, siempre que tal propuesta se acompañe de actos materiales encaminados al acercamiento, será castigado con la pena de uno a tres años de prisión o multa de doce a veinticuatro meses, sin perjuicio de las penas correspondientes a los delitos en su caso cometidos. Las penas se impondrán en su mitad superior cuando el acercamiento se obtenga mediante coacción, intimidación o engaño</a:t>
            </a:r>
            <a:r>
              <a:rPr lang="es-ES_tradnl" i="1" dirty="0" smtClean="0">
                <a:latin typeface="Century Gothic" charset="0"/>
                <a:ea typeface="ヒラギノ明朝 ProN W3" charset="0"/>
                <a:cs typeface="ヒラギノ明朝 ProN W3" charset="0"/>
              </a:rPr>
              <a:t>.”</a:t>
            </a:r>
            <a:endParaRPr lang="es-ES_tradnl" i="1" dirty="0">
              <a:latin typeface="Century Gothic" charset="0"/>
              <a:ea typeface="ヒラギノ明朝 ProN W3" charset="0"/>
              <a:cs typeface="ヒラギノ明朝 ProN W3" charset="0"/>
            </a:endParaRPr>
          </a:p>
        </p:txBody>
      </p:sp>
      <p:sp>
        <p:nvSpPr>
          <p:cNvPr id="74755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Pintos &amp; </a:t>
            </a:r>
            <a:r>
              <a:rPr lang="en-US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13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Marcador de pie de página 4"/>
          <p:cNvSpPr>
            <a:spLocks noGrp="1"/>
          </p:cNvSpPr>
          <p:nvPr>
            <p:ph type="ftr" sz="quarter" idx="4294967295"/>
          </p:nvPr>
        </p:nvSpPr>
        <p:spPr bwMode="auto">
          <a:xfrm>
            <a:off x="3124275" y="6278687"/>
            <a:ext cx="2895451" cy="456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>
            <a:lvl1pPr eaLnBrk="0" hangingPunct="0">
              <a:defRPr sz="27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1pPr>
            <a:lvl2pPr marL="522368" indent="-200911" eaLnBrk="0" hangingPunct="0">
              <a:defRPr sz="27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2pPr>
            <a:lvl3pPr marL="803643" indent="-160729" eaLnBrk="0" hangingPunct="0">
              <a:defRPr sz="27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3pPr>
            <a:lvl4pPr marL="1125101" indent="-160729" eaLnBrk="0" hangingPunct="0">
              <a:defRPr sz="27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4pPr>
            <a:lvl5pPr marL="1446558" indent="-160729" eaLnBrk="0" hangingPunct="0">
              <a:defRPr sz="27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5pPr>
            <a:lvl6pPr marL="1768015" indent="-160729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6pPr>
            <a:lvl7pPr marL="2089473" indent="-160729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7pPr>
            <a:lvl8pPr marL="2410930" indent="-160729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8pPr>
            <a:lvl9pPr marL="2732387" indent="-160729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9pPr>
          </a:lstStyle>
          <a:p>
            <a:pPr eaLnBrk="1" hangingPunct="1"/>
            <a:r>
              <a:rPr lang="es-ES_tradnl"/>
              <a:t> </a:t>
            </a:r>
            <a:endParaRPr lang="es-ES"/>
          </a:p>
        </p:txBody>
      </p:sp>
      <p:sp>
        <p:nvSpPr>
          <p:cNvPr id="1178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_tradnl" dirty="0" smtClean="0">
                <a:latin typeface="Century Gothic" charset="0"/>
                <a:ea typeface="ヒラギノ明朝 ProN W6" charset="0"/>
                <a:cs typeface="ヒラギノ明朝 ProN W6" charset="0"/>
              </a:rPr>
              <a:t>Delitos contra el Honor</a:t>
            </a:r>
            <a:endParaRPr lang="es-ES_tradnl" dirty="0">
              <a:latin typeface="Century Gothic" charset="0"/>
              <a:ea typeface="ヒラギノ明朝 ProN W6" charset="0"/>
              <a:cs typeface="ヒラギノ明朝 ProN W6" charset="0"/>
            </a:endParaRP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0797" y="4929188"/>
            <a:ext cx="7661672" cy="1598414"/>
          </a:xfrm>
        </p:spPr>
        <p:txBody>
          <a:bodyPr/>
          <a:lstStyle/>
          <a:p>
            <a:pPr algn="ctr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FontTx/>
              <a:buNone/>
            </a:pPr>
            <a:r>
              <a:rPr lang="es-ES_tradnl" sz="2200">
                <a:latin typeface="Century Gothic" charset="0"/>
                <a:ea typeface="ヒラギノ明朝 ProN W3" charset="0"/>
                <a:cs typeface="ヒラギノ明朝 ProN W3" charset="0"/>
              </a:rPr>
              <a:t>Derecho al Honor (Art. 18.1 Constitución)</a:t>
            </a:r>
          </a:p>
          <a:p>
            <a:pPr algn="ctr">
              <a:lnSpc>
                <a:spcPct val="90000"/>
              </a:lnSpc>
              <a:spcBef>
                <a:spcPct val="40000"/>
              </a:spcBef>
              <a:spcAft>
                <a:spcPct val="40000"/>
              </a:spcAft>
              <a:buFontTx/>
              <a:buNone/>
            </a:pPr>
            <a:r>
              <a:rPr lang="es-ES_tradnl" sz="2200">
                <a:latin typeface="Century Gothic" charset="0"/>
                <a:ea typeface="ヒラギノ明朝 ProN W3" charset="0"/>
                <a:cs typeface="ヒラギノ明朝 ProN W3" charset="0"/>
              </a:rPr>
              <a:t>Calumnias (art. 205 CP) e Injurias (art. 208 CP)</a:t>
            </a:r>
          </a:p>
        </p:txBody>
      </p:sp>
      <p:sp>
        <p:nvSpPr>
          <p:cNvPr id="75780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Pintos &amp; </a:t>
            </a:r>
            <a:r>
              <a:rPr lang="en-US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  <p:pic>
        <p:nvPicPr>
          <p:cNvPr id="75781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094" y="1339453"/>
            <a:ext cx="5357813" cy="35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762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dirty="0"/>
              <a:t>Delitos contra la </a:t>
            </a:r>
            <a:r>
              <a:rPr lang="es-ES_tradnl" dirty="0" smtClean="0"/>
              <a:t>Intimidad (I)</a:t>
            </a:r>
            <a:endParaRPr lang="es-ES_tradnl" dirty="0"/>
          </a:p>
        </p:txBody>
      </p:sp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Aft>
                <a:spcPts val="598"/>
              </a:spcAft>
            </a:pPr>
            <a:r>
              <a:rPr lang="es-ES" sz="1700" dirty="0">
                <a:latin typeface="Century Gothic" charset="0"/>
                <a:ea typeface="ヒラギノ明朝 ProN W3" charset="0"/>
                <a:cs typeface="ヒラギノ明朝 ProN W3" charset="0"/>
              </a:rPr>
              <a:t>Artículo 197 del Código </a:t>
            </a:r>
            <a:r>
              <a:rPr lang="es-ES" sz="1700" dirty="0" smtClean="0">
                <a:latin typeface="Century Gothic" charset="0"/>
                <a:ea typeface="ヒラギノ明朝 ProN W3" charset="0"/>
                <a:cs typeface="ヒラギノ明朝 ProN W3" charset="0"/>
              </a:rPr>
              <a:t>Penal (redacción</a:t>
            </a:r>
            <a:r>
              <a:rPr lang="es-ES_tradnl" sz="1700" dirty="0" smtClean="0">
                <a:latin typeface="Century Gothic" charset="0"/>
                <a:ea typeface="ヒラギノ明朝 ProN W3" charset="0"/>
                <a:cs typeface="ヒラギノ明朝 ProN W3" charset="0"/>
              </a:rPr>
              <a:t> 2015)</a:t>
            </a:r>
            <a:r>
              <a:rPr lang="es-ES" sz="1700" dirty="0" smtClean="0">
                <a:latin typeface="Century Gothic" charset="0"/>
                <a:ea typeface="ヒラギノ明朝 ProN W3" charset="0"/>
                <a:cs typeface="ヒラギノ明朝 ProN W3" charset="0"/>
              </a:rPr>
              <a:t>:</a:t>
            </a:r>
            <a:endParaRPr lang="es-ES" sz="1700" dirty="0">
              <a:latin typeface="Century Gothic" charset="0"/>
              <a:ea typeface="ヒラギノ明朝 ProN W3" charset="0"/>
              <a:cs typeface="ヒラギノ明朝 ProN W3" charset="0"/>
            </a:endParaRPr>
          </a:p>
          <a:p>
            <a:pPr lvl="1" algn="just" eaLnBrk="1" hangingPunct="1"/>
            <a:r>
              <a:rPr lang="es-ES" dirty="0">
                <a:latin typeface="Century Gothic" charset="0"/>
                <a:ea typeface="ヒラギノ明朝 ProN W3" charset="0"/>
                <a:cs typeface="ヒラギノ明朝 ProN W3" charset="0"/>
              </a:rPr>
              <a:t>1. El que, para descubrir los secretos o vulnerar la intimidad de otro, sin su consentimiento, </a:t>
            </a:r>
            <a:r>
              <a:rPr lang="es-ES" b="1" dirty="0">
                <a:latin typeface="Century Gothic" charset="0"/>
                <a:ea typeface="ヒラギノ明朝 ProN W3" charset="0"/>
                <a:cs typeface="ヒラギノ明朝 ProN W3" charset="0"/>
              </a:rPr>
              <a:t>se apodere </a:t>
            </a:r>
            <a:r>
              <a:rPr lang="es-ES" dirty="0">
                <a:latin typeface="Century Gothic" charset="0"/>
                <a:ea typeface="ヒラギノ明朝 ProN W3" charset="0"/>
                <a:cs typeface="ヒラギノ明朝 ProN W3" charset="0"/>
              </a:rPr>
              <a:t>de sus papeles, cartas, mensajes de correo electrónico o cualesquiera otros documentos o efectos </a:t>
            </a:r>
            <a:r>
              <a:rPr lang="es-ES" dirty="0" smtClean="0">
                <a:latin typeface="Century Gothic" charset="0"/>
                <a:ea typeface="ヒラギノ明朝 ProN W3" charset="0"/>
                <a:cs typeface="ヒラギノ明朝 ProN W3" charset="0"/>
              </a:rPr>
              <a:t>personales</a:t>
            </a:r>
            <a:r>
              <a:rPr lang="es-ES" dirty="0" smtClean="0">
                <a:solidFill>
                  <a:srgbClr val="FF0000"/>
                </a:solidFill>
                <a:latin typeface="Century Gothic" charset="0"/>
                <a:ea typeface="ヒラギノ明朝 ProN W3" charset="0"/>
                <a:cs typeface="ヒラギノ明朝 ProN W3" charset="0"/>
              </a:rPr>
              <a:t>,</a:t>
            </a:r>
            <a:r>
              <a:rPr lang="es-ES" b="1" dirty="0" smtClean="0">
                <a:latin typeface="Century Gothic" charset="0"/>
                <a:ea typeface="ヒラギノ明朝 ProN W3" charset="0"/>
                <a:cs typeface="ヒラギノ明朝 ProN W3" charset="0"/>
              </a:rPr>
              <a:t> </a:t>
            </a:r>
            <a:r>
              <a:rPr lang="es-ES" b="1" dirty="0">
                <a:latin typeface="Century Gothic" charset="0"/>
                <a:ea typeface="ヒラギノ明朝 ProN W3" charset="0"/>
                <a:cs typeface="ヒラギノ明朝 ProN W3" charset="0"/>
              </a:rPr>
              <a:t>intercepte </a:t>
            </a:r>
            <a:r>
              <a:rPr lang="es-ES" dirty="0">
                <a:latin typeface="Century Gothic" charset="0"/>
                <a:ea typeface="ヒラギノ明朝 ProN W3" charset="0"/>
                <a:cs typeface="ヒラギノ明朝 ProN W3" charset="0"/>
              </a:rPr>
              <a:t>sus telecomunicaciones o utilice artificios técnicos de escucha, transmisión, grabación o reproducción del sonido o de la imagen, o de cualquier otra señal de comunicación, será castigado con las penas de prisión de uno a cuatro años y multa de doce a veinticuatro meses.</a:t>
            </a:r>
            <a:endParaRPr lang="es-ES_tradnl" sz="1700" dirty="0">
              <a:latin typeface="Century Gothic" charset="0"/>
              <a:ea typeface="ヒラギノ明朝 ProN W3" charset="0"/>
              <a:cs typeface="ヒラギノ明朝 ProN W3" charset="0"/>
            </a:endParaRPr>
          </a:p>
        </p:txBody>
      </p:sp>
      <p:sp>
        <p:nvSpPr>
          <p:cNvPr id="76803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Pintos &amp; </a:t>
            </a:r>
            <a:r>
              <a:rPr lang="en-US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63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dirty="0"/>
              <a:t>Delitos contra la </a:t>
            </a:r>
            <a:r>
              <a:rPr lang="es-ES_tradnl" dirty="0" smtClean="0"/>
              <a:t>Intimidad (II)</a:t>
            </a:r>
            <a:endParaRPr lang="es-ES_tradnl" dirty="0"/>
          </a:p>
        </p:txBody>
      </p:sp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algn="just">
              <a:spcAft>
                <a:spcPts val="598"/>
              </a:spcAft>
            </a:pPr>
            <a:r>
              <a:rPr lang="es-ES" sz="1700" dirty="0">
                <a:latin typeface="Century Gothic" charset="0"/>
                <a:ea typeface="ヒラギノ明朝 ProN W3" charset="0"/>
                <a:cs typeface="ヒラギノ明朝 ProN W3" charset="0"/>
              </a:rPr>
              <a:t>Artículo 197 del Código </a:t>
            </a:r>
            <a:r>
              <a:rPr lang="es-ES" sz="1700" dirty="0" smtClean="0">
                <a:latin typeface="Century Gothic" charset="0"/>
                <a:ea typeface="ヒラギノ明朝 ProN W3" charset="0"/>
                <a:cs typeface="ヒラギノ明朝 ProN W3" charset="0"/>
              </a:rPr>
              <a:t>Penal (redacción</a:t>
            </a:r>
            <a:r>
              <a:rPr lang="es-ES_tradnl" sz="1700" dirty="0" smtClean="0">
                <a:latin typeface="Century Gothic" charset="0"/>
                <a:ea typeface="ヒラギノ明朝 ProN W3" charset="0"/>
                <a:cs typeface="ヒラギノ明朝 ProN W3" charset="0"/>
              </a:rPr>
              <a:t> 2015)</a:t>
            </a:r>
            <a:r>
              <a:rPr lang="es-ES" sz="1700" dirty="0" smtClean="0">
                <a:latin typeface="Century Gothic" charset="0"/>
                <a:ea typeface="ヒラギノ明朝 ProN W3" charset="0"/>
                <a:cs typeface="ヒラギノ明朝 ProN W3" charset="0"/>
              </a:rPr>
              <a:t>:</a:t>
            </a:r>
            <a:endParaRPr lang="es-ES" sz="1700" dirty="0">
              <a:latin typeface="Century Gothic" charset="0"/>
              <a:ea typeface="ヒラギノ明朝 ProN W3" charset="0"/>
              <a:cs typeface="ヒラギノ明朝 ProN W3" charset="0"/>
            </a:endParaRPr>
          </a:p>
          <a:p>
            <a:pPr lvl="1" algn="just">
              <a:spcAft>
                <a:spcPts val="600"/>
              </a:spcAft>
            </a:pPr>
            <a:r>
              <a:rPr lang="es-ES" sz="1700" dirty="0">
                <a:latin typeface="Century Gothic" charset="0"/>
                <a:ea typeface="ヒラギノ明朝 ProN W3" charset="0"/>
                <a:cs typeface="ヒラギノ明朝 ProN W3" charset="0"/>
              </a:rPr>
              <a:t>2</a:t>
            </a:r>
            <a:r>
              <a:rPr lang="es-ES" sz="1700" dirty="0" smtClean="0">
                <a:latin typeface="Century Gothic" charset="0"/>
                <a:ea typeface="ヒラギノ明朝 ProN W3" charset="0"/>
                <a:cs typeface="ヒラギノ明朝 ProN W3" charset="0"/>
              </a:rPr>
              <a:t>. Las </a:t>
            </a:r>
            <a:r>
              <a:rPr lang="es-ES" sz="1700" dirty="0">
                <a:latin typeface="Century Gothic" charset="0"/>
                <a:ea typeface="ヒラギノ明朝 ProN W3" charset="0"/>
                <a:cs typeface="ヒラギノ明朝 ProN W3" charset="0"/>
              </a:rPr>
              <a:t>mismas penas se impondrán al que, sin estar autorizado, </a:t>
            </a:r>
            <a:r>
              <a:rPr lang="es-ES" sz="1700" b="1" dirty="0">
                <a:latin typeface="Century Gothic" charset="0"/>
                <a:ea typeface="ヒラギノ明朝 ProN W3" charset="0"/>
                <a:cs typeface="ヒラギノ明朝 ProN W3" charset="0"/>
              </a:rPr>
              <a:t>se apodere</a:t>
            </a:r>
            <a:r>
              <a:rPr lang="es-ES" sz="1700" b="1" dirty="0" smtClean="0">
                <a:latin typeface="Century Gothic" charset="0"/>
                <a:ea typeface="ヒラギノ明朝 ProN W3" charset="0"/>
                <a:cs typeface="ヒラギノ明朝 ProN W3" charset="0"/>
              </a:rPr>
              <a:t>, utilice </a:t>
            </a:r>
            <a:r>
              <a:rPr lang="es-ES" sz="1700" b="1" dirty="0">
                <a:latin typeface="Century Gothic" charset="0"/>
                <a:ea typeface="ヒラギノ明朝 ProN W3" charset="0"/>
                <a:cs typeface="ヒラギノ明朝 ProN W3" charset="0"/>
              </a:rPr>
              <a:t>o modifique</a:t>
            </a:r>
            <a:r>
              <a:rPr lang="es-ES" sz="1700" dirty="0">
                <a:latin typeface="Century Gothic" charset="0"/>
                <a:ea typeface="ヒラギノ明朝 ProN W3" charset="0"/>
                <a:cs typeface="ヒラギノ明朝 ProN W3" charset="0"/>
              </a:rPr>
              <a:t>, en perjuicio de tercero, </a:t>
            </a:r>
            <a:r>
              <a:rPr lang="es-ES" sz="1700" b="1" dirty="0">
                <a:latin typeface="Century Gothic" charset="0"/>
                <a:ea typeface="ヒラギノ明朝 ProN W3" charset="0"/>
                <a:cs typeface="ヒラギノ明朝 ProN W3" charset="0"/>
              </a:rPr>
              <a:t>datos reservados de carácter personal </a:t>
            </a:r>
            <a:r>
              <a:rPr lang="es-ES" sz="1700" b="1" dirty="0" smtClean="0">
                <a:latin typeface="Century Gothic" charset="0"/>
                <a:ea typeface="ヒラギノ明朝 ProN W3" charset="0"/>
                <a:cs typeface="ヒラギノ明朝 ProN W3" charset="0"/>
              </a:rPr>
              <a:t>o familiar </a:t>
            </a:r>
            <a:r>
              <a:rPr lang="es-ES" sz="1700" b="1" dirty="0">
                <a:latin typeface="Century Gothic" charset="0"/>
                <a:ea typeface="ヒラギノ明朝 ProN W3" charset="0"/>
                <a:cs typeface="ヒラギノ明朝 ProN W3" charset="0"/>
              </a:rPr>
              <a:t>de otro que se hallen registrados en ficheros o soportes informáticos</a:t>
            </a:r>
            <a:r>
              <a:rPr lang="es-ES" sz="1700" b="1" dirty="0" smtClean="0">
                <a:latin typeface="Century Gothic" charset="0"/>
                <a:ea typeface="ヒラギノ明朝 ProN W3" charset="0"/>
                <a:cs typeface="ヒラギノ明朝 ProN W3" charset="0"/>
              </a:rPr>
              <a:t>, electrónicos </a:t>
            </a:r>
            <a:r>
              <a:rPr lang="es-ES" sz="1700" b="1" dirty="0">
                <a:latin typeface="Century Gothic" charset="0"/>
                <a:ea typeface="ヒラギノ明朝 ProN W3" charset="0"/>
                <a:cs typeface="ヒラギノ明朝 ProN W3" charset="0"/>
              </a:rPr>
              <a:t>o telemáticos</a:t>
            </a:r>
            <a:r>
              <a:rPr lang="es-ES" sz="1700" dirty="0">
                <a:latin typeface="Century Gothic" charset="0"/>
                <a:ea typeface="ヒラギノ明朝 ProN W3" charset="0"/>
                <a:cs typeface="ヒラギノ明朝 ProN W3" charset="0"/>
              </a:rPr>
              <a:t>, o en cualquier otro tipo de archivo o registro público </a:t>
            </a:r>
            <a:r>
              <a:rPr lang="es-ES" sz="1700" dirty="0" smtClean="0">
                <a:latin typeface="Century Gothic" charset="0"/>
                <a:ea typeface="ヒラギノ明朝 ProN W3" charset="0"/>
                <a:cs typeface="ヒラギノ明朝 ProN W3" charset="0"/>
              </a:rPr>
              <a:t>o privado</a:t>
            </a:r>
            <a:r>
              <a:rPr lang="es-ES" sz="1700" dirty="0">
                <a:latin typeface="Century Gothic" charset="0"/>
                <a:ea typeface="ヒラギノ明朝 ProN W3" charset="0"/>
                <a:cs typeface="ヒラギノ明朝 ProN W3" charset="0"/>
              </a:rPr>
              <a:t>. Iguales penas se impondrán a quien, sin estar autorizado, acceda </a:t>
            </a:r>
            <a:r>
              <a:rPr lang="es-ES" sz="1700" dirty="0" smtClean="0">
                <a:latin typeface="Century Gothic" charset="0"/>
                <a:ea typeface="ヒラギノ明朝 ProN W3" charset="0"/>
                <a:cs typeface="ヒラギノ明朝 ProN W3" charset="0"/>
              </a:rPr>
              <a:t>por cualquier </a:t>
            </a:r>
            <a:r>
              <a:rPr lang="es-ES" sz="1700" dirty="0">
                <a:latin typeface="Century Gothic" charset="0"/>
                <a:ea typeface="ヒラギノ明朝 ProN W3" charset="0"/>
                <a:cs typeface="ヒラギノ明朝 ProN W3" charset="0"/>
              </a:rPr>
              <a:t>medio a los mismos y a quien los altere o utilice en perjuicio del titular delos datos o de un tercero</a:t>
            </a:r>
            <a:r>
              <a:rPr lang="es-ES" sz="1700" dirty="0" smtClean="0">
                <a:latin typeface="Century Gothic" charset="0"/>
                <a:ea typeface="ヒラギノ明朝 ProN W3" charset="0"/>
                <a:cs typeface="ヒラギノ明朝 ProN W3" charset="0"/>
              </a:rPr>
              <a:t>.</a:t>
            </a:r>
          </a:p>
          <a:p>
            <a:pPr lvl="1" algn="just">
              <a:spcAft>
                <a:spcPts val="600"/>
              </a:spcAft>
            </a:pPr>
            <a:r>
              <a:rPr lang="es-ES" sz="1700" dirty="0" smtClean="0">
                <a:latin typeface="Century Gothic" charset="0"/>
                <a:ea typeface="ヒラギノ明朝 ProN W3" charset="0"/>
                <a:cs typeface="ヒラギノ明朝 ProN W3" charset="0"/>
              </a:rPr>
              <a:t>3. Se </a:t>
            </a:r>
            <a:r>
              <a:rPr lang="es-ES" sz="1700" dirty="0">
                <a:latin typeface="Century Gothic" charset="0"/>
                <a:ea typeface="ヒラギノ明朝 ProN W3" charset="0"/>
                <a:cs typeface="ヒラギノ明朝 ProN W3" charset="0"/>
              </a:rPr>
              <a:t>impondrá la pena de prisión de dos a cinco años si se </a:t>
            </a:r>
            <a:r>
              <a:rPr lang="es-ES" sz="1700" b="1" dirty="0">
                <a:latin typeface="Century Gothic" charset="0"/>
                <a:ea typeface="ヒラギノ明朝 ProN W3" charset="0"/>
                <a:cs typeface="ヒラギノ明朝 ProN W3" charset="0"/>
              </a:rPr>
              <a:t>difunden, </a:t>
            </a:r>
            <a:r>
              <a:rPr lang="es-ES" sz="1700" b="1" dirty="0" smtClean="0">
                <a:latin typeface="Century Gothic" charset="0"/>
                <a:ea typeface="ヒラギノ明朝 ProN W3" charset="0"/>
                <a:cs typeface="ヒラギノ明朝 ProN W3" charset="0"/>
              </a:rPr>
              <a:t>revelan o </a:t>
            </a:r>
            <a:r>
              <a:rPr lang="es-ES" sz="1700" b="1" dirty="0">
                <a:latin typeface="Century Gothic" charset="0"/>
                <a:ea typeface="ヒラギノ明朝 ProN W3" charset="0"/>
                <a:cs typeface="ヒラギノ明朝 ProN W3" charset="0"/>
              </a:rPr>
              <a:t>ceden a terceros</a:t>
            </a:r>
            <a:r>
              <a:rPr lang="es-ES" sz="1700" dirty="0">
                <a:latin typeface="Century Gothic" charset="0"/>
                <a:ea typeface="ヒラギノ明朝 ProN W3" charset="0"/>
                <a:cs typeface="ヒラギノ明朝 ProN W3" charset="0"/>
              </a:rPr>
              <a:t> los datos o hechos descubiertos o las imágenes captadas a </a:t>
            </a:r>
            <a:r>
              <a:rPr lang="es-ES" sz="1700" dirty="0" smtClean="0">
                <a:latin typeface="Century Gothic" charset="0"/>
                <a:ea typeface="ヒラギノ明朝 ProN W3" charset="0"/>
                <a:cs typeface="ヒラギノ明朝 ProN W3" charset="0"/>
              </a:rPr>
              <a:t>que se </a:t>
            </a:r>
            <a:r>
              <a:rPr lang="es-ES" sz="1700" dirty="0">
                <a:latin typeface="Century Gothic" charset="0"/>
                <a:ea typeface="ヒラギノ明朝 ProN W3" charset="0"/>
                <a:cs typeface="ヒラギノ明朝 ProN W3" charset="0"/>
              </a:rPr>
              <a:t>refieren los números anteriores</a:t>
            </a:r>
            <a:r>
              <a:rPr lang="es-ES" sz="1700" dirty="0" smtClean="0">
                <a:latin typeface="Century Gothic" charset="0"/>
                <a:ea typeface="ヒラギノ明朝 ProN W3" charset="0"/>
                <a:cs typeface="ヒラギノ明朝 ProN W3" charset="0"/>
              </a:rPr>
              <a:t>. </a:t>
            </a:r>
          </a:p>
          <a:p>
            <a:pPr lvl="1" algn="just">
              <a:spcAft>
                <a:spcPts val="600"/>
              </a:spcAft>
            </a:pPr>
            <a:r>
              <a:rPr lang="es-ES" sz="1700" dirty="0" smtClean="0">
                <a:latin typeface="Century Gothic" charset="0"/>
                <a:ea typeface="ヒラギノ明朝 ProN W3" charset="0"/>
                <a:cs typeface="ヒラギノ明朝 ProN W3" charset="0"/>
              </a:rPr>
              <a:t>Será </a:t>
            </a:r>
            <a:r>
              <a:rPr lang="es-ES" sz="1700" dirty="0">
                <a:latin typeface="Century Gothic" charset="0"/>
                <a:ea typeface="ヒラギノ明朝 ProN W3" charset="0"/>
                <a:cs typeface="ヒラギノ明朝 ProN W3" charset="0"/>
              </a:rPr>
              <a:t>castigado con las penas de prisión de uno a tres años y multa de doce </a:t>
            </a:r>
            <a:r>
              <a:rPr lang="es-ES" sz="1700" dirty="0" smtClean="0">
                <a:latin typeface="Century Gothic" charset="0"/>
                <a:ea typeface="ヒラギノ明朝 ProN W3" charset="0"/>
                <a:cs typeface="ヒラギノ明朝 ProN W3" charset="0"/>
              </a:rPr>
              <a:t>a veinticuatro </a:t>
            </a:r>
            <a:r>
              <a:rPr lang="es-ES" sz="1700" dirty="0">
                <a:latin typeface="Century Gothic" charset="0"/>
                <a:ea typeface="ヒラギノ明朝 ProN W3" charset="0"/>
                <a:cs typeface="ヒラギノ明朝 ProN W3" charset="0"/>
              </a:rPr>
              <a:t>meses, el que, </a:t>
            </a:r>
            <a:r>
              <a:rPr lang="es-ES" sz="1700" b="1" dirty="0">
                <a:latin typeface="Century Gothic" charset="0"/>
                <a:ea typeface="ヒラギノ明朝 ProN W3" charset="0"/>
                <a:cs typeface="ヒラギノ明朝 ProN W3" charset="0"/>
              </a:rPr>
              <a:t>con conocimiento de su origen ilícito y sin haber </a:t>
            </a:r>
            <a:r>
              <a:rPr lang="es-ES" sz="1700" b="1" dirty="0" smtClean="0">
                <a:latin typeface="Century Gothic" charset="0"/>
                <a:ea typeface="ヒラギノ明朝 ProN W3" charset="0"/>
                <a:cs typeface="ヒラギノ明朝 ProN W3" charset="0"/>
              </a:rPr>
              <a:t>tomado parte </a:t>
            </a:r>
            <a:r>
              <a:rPr lang="es-ES" sz="1700" b="1" dirty="0">
                <a:latin typeface="Century Gothic" charset="0"/>
                <a:ea typeface="ヒラギノ明朝 ProN W3" charset="0"/>
                <a:cs typeface="ヒラギノ明朝 ProN W3" charset="0"/>
              </a:rPr>
              <a:t>en su descubrimiento</a:t>
            </a:r>
            <a:r>
              <a:rPr lang="es-ES" sz="1700" dirty="0">
                <a:latin typeface="Century Gothic" charset="0"/>
                <a:ea typeface="ヒラギノ明朝 ProN W3" charset="0"/>
                <a:cs typeface="ヒラギノ明朝 ProN W3" charset="0"/>
              </a:rPr>
              <a:t>, realizare la conducta descrita en el párrafo anterior.</a:t>
            </a:r>
            <a:endParaRPr lang="es-ES_tradnl" sz="1300" dirty="0">
              <a:latin typeface="Century Gothic" charset="0"/>
              <a:ea typeface="ヒラギノ明朝 ProN W3" charset="0"/>
              <a:cs typeface="ヒラギノ明朝 ProN W3" charset="0"/>
            </a:endParaRPr>
          </a:p>
        </p:txBody>
      </p:sp>
      <p:sp>
        <p:nvSpPr>
          <p:cNvPr id="76803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Pintos &amp; </a:t>
            </a:r>
            <a:r>
              <a:rPr lang="en-US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1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¿Imágenes captadas con consentimiento?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Aft>
                <a:spcPts val="600"/>
              </a:spcAft>
            </a:pPr>
            <a:r>
              <a:rPr lang="es-ES" dirty="0" smtClean="0"/>
              <a:t>Su difusión </a:t>
            </a:r>
            <a:r>
              <a:rPr lang="es-ES" dirty="0"/>
              <a:t>n</a:t>
            </a:r>
            <a:r>
              <a:rPr lang="es-ES" dirty="0" smtClean="0"/>
              <a:t>o está tipificada en el vigente art. 197 CP</a:t>
            </a:r>
          </a:p>
          <a:p>
            <a:pPr>
              <a:spcAft>
                <a:spcPts val="600"/>
              </a:spcAft>
            </a:pPr>
            <a:r>
              <a:rPr lang="es-ES" dirty="0" smtClean="0"/>
              <a:t>Tampoco como delito contra la integridad moral art. 173.1 CP:</a:t>
            </a:r>
            <a:endParaRPr lang="es-ES" dirty="0"/>
          </a:p>
          <a:p>
            <a:pPr lvl="1">
              <a:spcAft>
                <a:spcPts val="600"/>
              </a:spcAft>
            </a:pPr>
            <a:r>
              <a:rPr lang="es-ES" dirty="0"/>
              <a:t>1. El que infligiera a otra persona un trato degradante, menoscabando gravemente su integridad moral, será castigado con la pena de prisión de seis meses a dos años.</a:t>
            </a:r>
            <a:endParaRPr lang="es-ES" dirty="0" smtClean="0"/>
          </a:p>
          <a:p>
            <a:pPr>
              <a:spcAft>
                <a:spcPts val="600"/>
              </a:spcAft>
            </a:pPr>
            <a:r>
              <a:rPr lang="es-ES" dirty="0" smtClean="0"/>
              <a:t>197.7 en </a:t>
            </a:r>
            <a:r>
              <a:rPr lang="es-ES" dirty="0"/>
              <a:t>Ley Orgánica </a:t>
            </a:r>
            <a:r>
              <a:rPr lang="es-ES" dirty="0" smtClean="0"/>
              <a:t>1/2015 </a:t>
            </a:r>
            <a:r>
              <a:rPr lang="es-ES" dirty="0"/>
              <a:t>de </a:t>
            </a:r>
            <a:r>
              <a:rPr lang="es-ES" dirty="0" smtClean="0"/>
              <a:t>Reforma CP (En vigor 1-7-2015):</a:t>
            </a:r>
            <a:endParaRPr lang="es-ES" i="1" dirty="0"/>
          </a:p>
          <a:p>
            <a:pPr lvl="1">
              <a:spcAft>
                <a:spcPts val="600"/>
              </a:spcAft>
            </a:pPr>
            <a:r>
              <a:rPr lang="es-ES" i="1" dirty="0" smtClean="0"/>
              <a:t>“</a:t>
            </a:r>
            <a:r>
              <a:rPr lang="es-ES" i="1" dirty="0"/>
              <a:t>7. Será castigado con una pena de prisión de tres meses a un año o multa </a:t>
            </a:r>
            <a:r>
              <a:rPr lang="es-ES" i="1" dirty="0" smtClean="0"/>
              <a:t>de seis </a:t>
            </a:r>
            <a:r>
              <a:rPr lang="es-ES" i="1" dirty="0"/>
              <a:t>a doce meses el que, </a:t>
            </a:r>
            <a:r>
              <a:rPr lang="es-ES" b="1" i="1" dirty="0"/>
              <a:t>sin autorización de la persona afectada, difunda, </a:t>
            </a:r>
            <a:r>
              <a:rPr lang="es-ES" b="1" i="1" dirty="0" smtClean="0"/>
              <a:t>revele o </a:t>
            </a:r>
            <a:r>
              <a:rPr lang="es-ES" b="1" i="1" dirty="0"/>
              <a:t>ceda a terceros</a:t>
            </a:r>
            <a:r>
              <a:rPr lang="es-ES" i="1" dirty="0"/>
              <a:t> imágenes o grabaciones audiovisuales de aquélla que </a:t>
            </a:r>
            <a:r>
              <a:rPr lang="es-ES" i="1" dirty="0" smtClean="0"/>
              <a:t>hubiera obtenido </a:t>
            </a:r>
            <a:r>
              <a:rPr lang="es-ES" i="1" dirty="0"/>
              <a:t>con su anuencia en un domicilio o en cualquier otro lugar fuera del </a:t>
            </a:r>
            <a:r>
              <a:rPr lang="es-ES" i="1" dirty="0" smtClean="0"/>
              <a:t>alcance de </a:t>
            </a:r>
            <a:r>
              <a:rPr lang="es-ES" i="1" dirty="0"/>
              <a:t>la mirada de terceros, cuando la divulgación menoscabe gravemente la </a:t>
            </a:r>
            <a:r>
              <a:rPr lang="es-ES" i="1" dirty="0" smtClean="0"/>
              <a:t>intimidad personal </a:t>
            </a:r>
            <a:r>
              <a:rPr lang="es-ES" i="1" dirty="0"/>
              <a:t>de esa persona</a:t>
            </a:r>
            <a:r>
              <a:rPr lang="es-ES" i="1" dirty="0" smtClean="0"/>
              <a:t>.</a:t>
            </a:r>
          </a:p>
          <a:p>
            <a:pPr lvl="1">
              <a:spcAft>
                <a:spcPts val="600"/>
              </a:spcAft>
            </a:pPr>
            <a:r>
              <a:rPr lang="es-ES" i="1" dirty="0" smtClean="0"/>
              <a:t>La </a:t>
            </a:r>
            <a:r>
              <a:rPr lang="es-ES" i="1" dirty="0"/>
              <a:t>pena se impondrá en su mitad superior cuando los hechos hubieran </a:t>
            </a:r>
            <a:r>
              <a:rPr lang="es-ES" i="1" dirty="0" smtClean="0"/>
              <a:t>sido cometidos </a:t>
            </a:r>
            <a:r>
              <a:rPr lang="es-ES" i="1" dirty="0"/>
              <a:t>por el </a:t>
            </a:r>
            <a:r>
              <a:rPr lang="es-ES" b="1" i="1" dirty="0"/>
              <a:t>cónyuge</a:t>
            </a:r>
            <a:r>
              <a:rPr lang="es-ES" i="1" dirty="0"/>
              <a:t> o por persona que esté o haya estado unida a él </a:t>
            </a:r>
            <a:r>
              <a:rPr lang="es-ES" i="1" dirty="0" smtClean="0"/>
              <a:t>por análoga </a:t>
            </a:r>
            <a:r>
              <a:rPr lang="es-ES" i="1" dirty="0"/>
              <a:t>relación de afectividad, aun sin convivencia, la víctima fuera menor </a:t>
            </a:r>
            <a:r>
              <a:rPr lang="es-ES" i="1" dirty="0" smtClean="0"/>
              <a:t>de edad </a:t>
            </a:r>
            <a:r>
              <a:rPr lang="es-ES" i="1" dirty="0"/>
              <a:t>o una persona con discapacidad necesitada de especial protección, o </a:t>
            </a:r>
            <a:r>
              <a:rPr lang="es-ES" i="1" dirty="0" smtClean="0"/>
              <a:t>los hechos </a:t>
            </a:r>
            <a:r>
              <a:rPr lang="es-ES" i="1" dirty="0"/>
              <a:t>se hubieran cometido con una finalidad lucrativa."</a:t>
            </a:r>
          </a:p>
        </p:txBody>
      </p:sp>
      <p:sp>
        <p:nvSpPr>
          <p:cNvPr id="4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Pintos &amp; </a:t>
            </a:r>
            <a:r>
              <a:rPr lang="en-US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9454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Ciberamenazas graves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s-ES" dirty="0" smtClean="0"/>
              <a:t>Art. 169.1 </a:t>
            </a:r>
            <a:r>
              <a:rPr lang="es-ES" dirty="0"/>
              <a:t>del </a:t>
            </a:r>
            <a:r>
              <a:rPr lang="es-ES" dirty="0" smtClean="0"/>
              <a:t>Código Penal:</a:t>
            </a:r>
          </a:p>
          <a:p>
            <a:pPr lvl="1">
              <a:spcAft>
                <a:spcPts val="600"/>
              </a:spcAft>
            </a:pPr>
            <a:r>
              <a:rPr lang="es-ES" i="1" dirty="0"/>
              <a:t>“El que amenazare a otro con causarle a él, a su familia o a otras personas </a:t>
            </a:r>
            <a:r>
              <a:rPr lang="es-ES" i="1" dirty="0" smtClean="0"/>
              <a:t>… un </a:t>
            </a:r>
            <a:r>
              <a:rPr lang="es-ES" i="1" dirty="0"/>
              <a:t>mal que constituya delitos </a:t>
            </a:r>
            <a:r>
              <a:rPr lang="es-ES" i="1" dirty="0" smtClean="0"/>
              <a:t>…, </a:t>
            </a:r>
            <a:r>
              <a:rPr lang="es-ES" i="1" dirty="0"/>
              <a:t>será castigado</a:t>
            </a:r>
            <a:r>
              <a:rPr lang="es-ES" i="1" dirty="0" smtClean="0"/>
              <a:t>:</a:t>
            </a:r>
            <a:endParaRPr lang="es-ES" i="1" dirty="0"/>
          </a:p>
          <a:p>
            <a:pPr lvl="2">
              <a:spcAft>
                <a:spcPts val="600"/>
              </a:spcAft>
            </a:pPr>
            <a:r>
              <a:rPr lang="es-ES" i="1" dirty="0"/>
              <a:t>    1.º Con la pena de prisión de uno a cinco años, si se hubiere hecho la amenaza exigiendo una </a:t>
            </a:r>
            <a:r>
              <a:rPr lang="es-ES" i="1" dirty="0" smtClean="0"/>
              <a:t>… condición … y </a:t>
            </a:r>
            <a:r>
              <a:rPr lang="es-ES" i="1" dirty="0"/>
              <a:t>el culpable hubiere conseguido su propósito. De no conseguirlo, se impondrá la pena de prisión de seis meses a tres años</a:t>
            </a:r>
            <a:r>
              <a:rPr lang="es-ES" i="1" dirty="0" smtClean="0"/>
              <a:t>.</a:t>
            </a:r>
            <a:endParaRPr lang="es-ES" i="1" dirty="0"/>
          </a:p>
          <a:p>
            <a:pPr lvl="2">
              <a:spcAft>
                <a:spcPts val="600"/>
              </a:spcAft>
            </a:pPr>
            <a:r>
              <a:rPr lang="es-ES" i="1" dirty="0"/>
              <a:t>    Las penas señaladas en el párrafo anterior se impondrán en su </a:t>
            </a:r>
            <a:r>
              <a:rPr lang="es-ES" b="1" i="1" dirty="0"/>
              <a:t>mitad superior </a:t>
            </a:r>
            <a:r>
              <a:rPr lang="es-ES" i="1" dirty="0"/>
              <a:t>si las amenazas se hicieren </a:t>
            </a:r>
            <a:r>
              <a:rPr lang="es-ES" b="1" i="1" dirty="0"/>
              <a:t>por escrito, por teléfono o por cualquier medio de comunicación o de reproducción</a:t>
            </a:r>
            <a:r>
              <a:rPr lang="es-ES" i="1" dirty="0"/>
              <a:t>, </a:t>
            </a:r>
            <a:r>
              <a:rPr lang="es-ES" i="1" dirty="0" smtClean="0"/>
              <a:t>...</a:t>
            </a:r>
            <a:endParaRPr lang="es-ES" i="1" dirty="0"/>
          </a:p>
          <a:p>
            <a:pPr lvl="2">
              <a:spcAft>
                <a:spcPts val="600"/>
              </a:spcAft>
            </a:pPr>
            <a:r>
              <a:rPr lang="es-ES" i="1" dirty="0"/>
              <a:t>    2.º Con la pena de prisión de seis meses a dos años, cuando la amenaza no haya sido condicional</a:t>
            </a:r>
            <a:r>
              <a:rPr lang="es-ES" i="1" dirty="0" smtClean="0"/>
              <a:t>.”</a:t>
            </a:r>
            <a:endParaRPr lang="es-ES" i="1" dirty="0"/>
          </a:p>
        </p:txBody>
      </p:sp>
      <p:sp>
        <p:nvSpPr>
          <p:cNvPr id="4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Pintos &amp; </a:t>
            </a:r>
            <a:r>
              <a:rPr lang="en-US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8756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Ciberamenazas leves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s-ES" dirty="0" smtClean="0"/>
              <a:t>Art. 171.4 </a:t>
            </a:r>
            <a:r>
              <a:rPr lang="es-ES" dirty="0"/>
              <a:t>del </a:t>
            </a:r>
            <a:r>
              <a:rPr lang="es-ES" dirty="0" smtClean="0"/>
              <a:t>Código Penal:</a:t>
            </a:r>
          </a:p>
          <a:p>
            <a:pPr lvl="1">
              <a:spcAft>
                <a:spcPts val="600"/>
              </a:spcAft>
            </a:pPr>
            <a:r>
              <a:rPr lang="es-ES" sz="2400" i="1" dirty="0"/>
              <a:t>“4. El que de modo leve amenace a quien sea o haya sido su esposa, o mujer que esté o haya estado ligada a él por una análoga relación de afectividad aun sin convivencia, será castigado con la pena de prisión de </a:t>
            </a:r>
            <a:r>
              <a:rPr lang="es-ES" sz="2400" b="1" i="1" dirty="0"/>
              <a:t>seis meses a un año </a:t>
            </a:r>
            <a:r>
              <a:rPr lang="es-ES" sz="2400" i="1" dirty="0" smtClean="0"/>
              <a:t>....</a:t>
            </a:r>
            <a:endParaRPr lang="es-ES" sz="2400" i="1" dirty="0"/>
          </a:p>
          <a:p>
            <a:pPr lvl="1">
              <a:spcAft>
                <a:spcPts val="600"/>
              </a:spcAft>
            </a:pPr>
            <a:r>
              <a:rPr lang="es-ES" sz="2400" i="1" dirty="0"/>
              <a:t>Igual pena se impondrá al que de modo leve amenace a una persona especialmente vulnerable que conviva con el autor.”</a:t>
            </a:r>
          </a:p>
        </p:txBody>
      </p:sp>
      <p:sp>
        <p:nvSpPr>
          <p:cNvPr id="4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Pintos &amp; </a:t>
            </a:r>
            <a:r>
              <a:rPr lang="en-US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842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Ciberacoso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s-ES" dirty="0" err="1" smtClean="0"/>
              <a:t>Stalking</a:t>
            </a:r>
            <a:r>
              <a:rPr lang="es-ES" dirty="0" smtClean="0"/>
              <a:t> o </a:t>
            </a:r>
            <a:r>
              <a:rPr lang="es-ES" dirty="0"/>
              <a:t>a</a:t>
            </a:r>
            <a:r>
              <a:rPr lang="es-ES" dirty="0" smtClean="0"/>
              <a:t>coso virtual: llamadas telefónicas repetidas, </a:t>
            </a:r>
            <a:r>
              <a:rPr lang="es-ES" dirty="0"/>
              <a:t>el </a:t>
            </a:r>
            <a:r>
              <a:rPr lang="es-ES" dirty="0" smtClean="0"/>
              <a:t>envío </a:t>
            </a:r>
            <a:r>
              <a:rPr lang="es-ES" dirty="0"/>
              <a:t>masivo de mensajes </a:t>
            </a:r>
            <a:r>
              <a:rPr lang="es-ES" dirty="0" smtClean="0"/>
              <a:t>de texto, etc.</a:t>
            </a:r>
          </a:p>
          <a:p>
            <a:pPr>
              <a:spcAft>
                <a:spcPts val="600"/>
              </a:spcAft>
            </a:pPr>
            <a:r>
              <a:rPr lang="es-ES" dirty="0" smtClean="0"/>
              <a:t>No está tipificado en </a:t>
            </a:r>
            <a:r>
              <a:rPr lang="es-ES" dirty="0"/>
              <a:t>a</a:t>
            </a:r>
            <a:r>
              <a:rPr lang="es-ES" dirty="0" smtClean="0"/>
              <a:t>rt. 172 </a:t>
            </a:r>
            <a:r>
              <a:rPr lang="es-ES" dirty="0"/>
              <a:t>del </a:t>
            </a:r>
            <a:r>
              <a:rPr lang="es-ES" dirty="0" smtClean="0"/>
              <a:t>Código Penal:</a:t>
            </a:r>
          </a:p>
          <a:p>
            <a:pPr lvl="1">
              <a:spcAft>
                <a:spcPts val="600"/>
              </a:spcAft>
            </a:pPr>
            <a:r>
              <a:rPr lang="es-ES" i="1" dirty="0"/>
              <a:t>“El que, sin estar legítimamente autorizado, impidiere a otro con </a:t>
            </a:r>
            <a:r>
              <a:rPr lang="es-ES" b="1" i="1" dirty="0"/>
              <a:t>violencia</a:t>
            </a:r>
            <a:r>
              <a:rPr lang="es-ES" i="1" dirty="0"/>
              <a:t> hacer lo que la ley no prohíbe, o le compeliere a efectuar lo que no quiere, sea justo o injusto, será castigado con la pena de prisión de seis meses a tres años </a:t>
            </a:r>
            <a:r>
              <a:rPr lang="es-ES" i="1" dirty="0" smtClean="0"/>
              <a:t>...</a:t>
            </a:r>
            <a:r>
              <a:rPr lang="es-ES" i="1" dirty="0"/>
              <a:t>”</a:t>
            </a:r>
            <a:endParaRPr lang="es-ES" i="1" dirty="0" smtClean="0"/>
          </a:p>
          <a:p>
            <a:pPr lvl="1">
              <a:spcAft>
                <a:spcPts val="600"/>
              </a:spcAft>
            </a:pPr>
            <a:r>
              <a:rPr lang="es-ES" i="1" dirty="0" smtClean="0"/>
              <a:t>“El </a:t>
            </a:r>
            <a:r>
              <a:rPr lang="es-ES" i="1" dirty="0"/>
              <a:t>que de modo leve </a:t>
            </a:r>
            <a:r>
              <a:rPr lang="es-ES" b="1" i="1" dirty="0"/>
              <a:t>coaccione</a:t>
            </a:r>
            <a:r>
              <a:rPr lang="es-ES" i="1" dirty="0"/>
              <a:t> a quien sea o haya sido su esposa, o mujer que esté o haya estado ligada a él por una análoga relación de afectividad, aun sin convivencia, será castigado con la pena de prisión de seis meses a un año </a:t>
            </a:r>
            <a:r>
              <a:rPr lang="es-ES" i="1" dirty="0" smtClean="0"/>
              <a:t>...”</a:t>
            </a:r>
            <a:endParaRPr lang="es-ES" i="1" dirty="0"/>
          </a:p>
        </p:txBody>
      </p:sp>
      <p:sp>
        <p:nvSpPr>
          <p:cNvPr id="4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Pintos &amp; </a:t>
            </a:r>
            <a:r>
              <a:rPr lang="en-US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0891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Reforma de Código Penal LO 1/2015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Aft>
                <a:spcPts val="600"/>
              </a:spcAft>
            </a:pPr>
            <a:r>
              <a:rPr lang="es-ES" dirty="0" smtClean="0"/>
              <a:t>Nuevo artículo </a:t>
            </a:r>
            <a:r>
              <a:rPr lang="es-ES" dirty="0"/>
              <a:t>172 </a:t>
            </a:r>
            <a:r>
              <a:rPr lang="es-ES" dirty="0" smtClean="0"/>
              <a:t>ter:</a:t>
            </a:r>
            <a:endParaRPr lang="es-ES" dirty="0"/>
          </a:p>
          <a:p>
            <a:pPr lvl="1">
              <a:spcAft>
                <a:spcPts val="600"/>
              </a:spcAft>
            </a:pPr>
            <a:r>
              <a:rPr lang="es-ES" dirty="0"/>
              <a:t>1. Será castigado con la pena de prisión de tres meses a dos años o multa de seis a veinticuatro meses el que acose a una persona llevando a cabo de forma </a:t>
            </a:r>
            <a:r>
              <a:rPr lang="es-ES" b="1" dirty="0"/>
              <a:t>insistente y reiterada</a:t>
            </a:r>
            <a:r>
              <a:rPr lang="es-ES" dirty="0"/>
              <a:t>, </a:t>
            </a:r>
            <a:r>
              <a:rPr lang="es-ES" dirty="0" smtClean="0"/>
              <a:t>y sin </a:t>
            </a:r>
            <a:r>
              <a:rPr lang="es-ES" dirty="0"/>
              <a:t>estar legítimamente autorizado, alguna de las conductas siguientes y, de este modo</a:t>
            </a:r>
            <a:r>
              <a:rPr lang="es-ES" b="1" dirty="0"/>
              <a:t>, altere gravemente</a:t>
            </a:r>
            <a:r>
              <a:rPr lang="es-ES" dirty="0"/>
              <a:t> el desarrollo de su vida cotidiana</a:t>
            </a:r>
            <a:r>
              <a:rPr lang="es-ES" dirty="0" smtClean="0"/>
              <a:t>: …</a:t>
            </a:r>
            <a:endParaRPr lang="es-ES" dirty="0"/>
          </a:p>
          <a:p>
            <a:pPr lvl="2">
              <a:spcAft>
                <a:spcPts val="600"/>
              </a:spcAft>
            </a:pPr>
            <a:r>
              <a:rPr lang="es-ES" dirty="0" smtClean="0"/>
              <a:t>2</a:t>
            </a:r>
            <a:r>
              <a:rPr lang="es-ES" dirty="0"/>
              <a:t>.º Establezca o intente establecer contacto con ella a través de </a:t>
            </a:r>
            <a:r>
              <a:rPr lang="es-ES" b="1" dirty="0"/>
              <a:t>cualquier medio de comunicación</a:t>
            </a:r>
            <a:r>
              <a:rPr lang="es-ES" dirty="0"/>
              <a:t>, o por medio de terceras personas</a:t>
            </a:r>
            <a:r>
              <a:rPr lang="es-ES" dirty="0" smtClean="0"/>
              <a:t>.</a:t>
            </a:r>
            <a:endParaRPr lang="es-ES" dirty="0"/>
          </a:p>
          <a:p>
            <a:pPr lvl="2">
              <a:spcAft>
                <a:spcPts val="600"/>
              </a:spcAft>
            </a:pPr>
            <a:r>
              <a:rPr lang="es-ES" dirty="0"/>
              <a:t>3.º Mediante el uso indebido de sus </a:t>
            </a:r>
            <a:r>
              <a:rPr lang="es-ES" b="1" dirty="0"/>
              <a:t>datos personales</a:t>
            </a:r>
            <a:r>
              <a:rPr lang="es-ES" dirty="0"/>
              <a:t>, adquiera productos o mercancías, o contrate servicios, o haga que terceras personas se pongan en contacto con </a:t>
            </a:r>
            <a:r>
              <a:rPr lang="es-ES" dirty="0" smtClean="0"/>
              <a:t>ella…</a:t>
            </a:r>
            <a:endParaRPr lang="es-ES" dirty="0"/>
          </a:p>
          <a:p>
            <a:pPr lvl="1">
              <a:spcAft>
                <a:spcPts val="600"/>
              </a:spcAft>
            </a:pPr>
            <a:r>
              <a:rPr lang="es-ES" dirty="0" smtClean="0"/>
              <a:t>2</a:t>
            </a:r>
            <a:r>
              <a:rPr lang="es-ES" dirty="0"/>
              <a:t>. Cuando el ofendido fuere alguna de las personas a las que se refiere el artículo 173.2 (cónyuge o </a:t>
            </a:r>
            <a:r>
              <a:rPr lang="es-ES" dirty="0" smtClean="0"/>
              <a:t>análogo), </a:t>
            </a:r>
            <a:r>
              <a:rPr lang="es-ES" dirty="0"/>
              <a:t>se impondrá una pena de prisión de uno a dos </a:t>
            </a:r>
            <a:r>
              <a:rPr lang="es-ES" dirty="0" smtClean="0"/>
              <a:t>años ...</a:t>
            </a:r>
            <a:endParaRPr lang="es-ES" dirty="0"/>
          </a:p>
          <a:p>
            <a:pPr lvl="1">
              <a:spcAft>
                <a:spcPts val="600"/>
              </a:spcAft>
            </a:pPr>
            <a:r>
              <a:rPr lang="es-ES" dirty="0" smtClean="0"/>
              <a:t>4</a:t>
            </a:r>
            <a:r>
              <a:rPr lang="es-ES" dirty="0"/>
              <a:t>. Los hechos descritos en este artículo sólo serán perseguibles </a:t>
            </a:r>
            <a:r>
              <a:rPr lang="es-ES" b="1" dirty="0"/>
              <a:t>mediante denuncia</a:t>
            </a:r>
            <a:r>
              <a:rPr lang="es-ES" dirty="0"/>
              <a:t> de la persona agraviada o de su representante legal</a:t>
            </a:r>
            <a:r>
              <a:rPr lang="es-ES" dirty="0" smtClean="0"/>
              <a:t>.</a:t>
            </a:r>
            <a:endParaRPr lang="es-ES" dirty="0"/>
          </a:p>
          <a:p>
            <a:pPr lvl="1">
              <a:spcAft>
                <a:spcPts val="600"/>
              </a:spcAft>
            </a:pPr>
            <a:r>
              <a:rPr lang="es-ES" dirty="0"/>
              <a:t>5. En estos casos podrá además imponerse una medida de </a:t>
            </a:r>
            <a:r>
              <a:rPr lang="es-ES" b="1" dirty="0"/>
              <a:t>libertad vigilada</a:t>
            </a:r>
            <a:r>
              <a:rPr lang="es-ES" dirty="0"/>
              <a:t>.</a:t>
            </a:r>
          </a:p>
        </p:txBody>
      </p:sp>
      <p:sp>
        <p:nvSpPr>
          <p:cNvPr id="4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Pintos &amp; </a:t>
            </a:r>
            <a:r>
              <a:rPr lang="en-US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2502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Suplantación de identidad en Internet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Aft>
                <a:spcPts val="600"/>
              </a:spcAft>
            </a:pPr>
            <a:r>
              <a:rPr lang="es-ES" dirty="0" smtClean="0"/>
              <a:t>No está tipificado en </a:t>
            </a:r>
            <a:r>
              <a:rPr lang="es-ES" dirty="0"/>
              <a:t>a</a:t>
            </a:r>
            <a:r>
              <a:rPr lang="es-ES" dirty="0" smtClean="0"/>
              <a:t>rt. 401 </a:t>
            </a:r>
            <a:r>
              <a:rPr lang="es-ES" dirty="0"/>
              <a:t>del </a:t>
            </a:r>
            <a:r>
              <a:rPr lang="es-ES" dirty="0" smtClean="0"/>
              <a:t>Código Penal:</a:t>
            </a:r>
          </a:p>
          <a:p>
            <a:pPr lvl="1">
              <a:spcAft>
                <a:spcPts val="600"/>
              </a:spcAft>
            </a:pPr>
            <a:r>
              <a:rPr lang="es-ES" i="1" dirty="0"/>
              <a:t>“El que usurpare el estado civil de otro será castigado con la pena de prisión de seis meses a tres </a:t>
            </a:r>
            <a:r>
              <a:rPr lang="es-ES" i="1" dirty="0" smtClean="0"/>
              <a:t>años.”</a:t>
            </a:r>
          </a:p>
          <a:p>
            <a:pPr>
              <a:spcAft>
                <a:spcPts val="600"/>
              </a:spcAft>
            </a:pPr>
            <a:r>
              <a:rPr lang="es-ES" dirty="0"/>
              <a:t>Según la </a:t>
            </a:r>
            <a:r>
              <a:rPr lang="es-ES" dirty="0" smtClean="0"/>
              <a:t>Jurisprudencia, ha </a:t>
            </a:r>
            <a:r>
              <a:rPr lang="es-ES" dirty="0"/>
              <a:t>de existir una </a:t>
            </a:r>
            <a:r>
              <a:rPr lang="es-ES" i="1" dirty="0" smtClean="0"/>
              <a:t>“verdadera </a:t>
            </a:r>
            <a:r>
              <a:rPr lang="es-ES" i="1" dirty="0"/>
              <a:t>suplantación de identidad, que no se limite al nombre, sino a todas las características o datos que integran la identidad de una persona, en la que el suplantador asuma como propia y excluyente una identidad </a:t>
            </a:r>
            <a:r>
              <a:rPr lang="es-ES" i="1" dirty="0" smtClean="0"/>
              <a:t>ajena”</a:t>
            </a:r>
            <a:r>
              <a:rPr lang="es-ES" dirty="0" smtClean="0"/>
              <a:t>.</a:t>
            </a:r>
            <a:endParaRPr lang="es-ES" dirty="0"/>
          </a:p>
          <a:p>
            <a:pPr>
              <a:spcAft>
                <a:spcPts val="600"/>
              </a:spcAft>
            </a:pPr>
            <a:r>
              <a:rPr lang="es-ES" dirty="0" smtClean="0"/>
              <a:t>En base a ello, </a:t>
            </a:r>
            <a:r>
              <a:rPr lang="es-ES" dirty="0"/>
              <a:t>no comete </a:t>
            </a:r>
            <a:r>
              <a:rPr lang="es-ES" dirty="0" smtClean="0"/>
              <a:t>delito: </a:t>
            </a:r>
          </a:p>
          <a:p>
            <a:pPr lvl="1">
              <a:spcAft>
                <a:spcPts val="600"/>
              </a:spcAft>
            </a:pPr>
            <a:r>
              <a:rPr lang="es-ES" dirty="0" smtClean="0"/>
              <a:t>el </a:t>
            </a:r>
            <a:r>
              <a:rPr lang="es-ES" dirty="0"/>
              <a:t>que se limita a una ficción esporádica, </a:t>
            </a:r>
            <a:endParaRPr lang="es-ES" dirty="0" smtClean="0"/>
          </a:p>
          <a:p>
            <a:pPr lvl="1">
              <a:spcAft>
                <a:spcPts val="600"/>
              </a:spcAft>
            </a:pPr>
            <a:r>
              <a:rPr lang="es-ES" dirty="0" smtClean="0"/>
              <a:t>ni </a:t>
            </a:r>
            <a:r>
              <a:rPr lang="es-ES" dirty="0"/>
              <a:t>quién se hace pasar por otro en un momento determinado y para un acto concreto con la finalidad  de disfrazar su propia </a:t>
            </a:r>
            <a:r>
              <a:rPr lang="es-ES" dirty="0" smtClean="0"/>
              <a:t>identidad.</a:t>
            </a:r>
          </a:p>
          <a:p>
            <a:pPr>
              <a:spcAft>
                <a:spcPts val="600"/>
              </a:spcAft>
            </a:pPr>
            <a:r>
              <a:rPr lang="es-ES" dirty="0" smtClean="0"/>
              <a:t>No se prevé en la Reforma del 2015.</a:t>
            </a:r>
            <a:endParaRPr lang="es-ES" dirty="0"/>
          </a:p>
        </p:txBody>
      </p:sp>
      <p:sp>
        <p:nvSpPr>
          <p:cNvPr id="4" name="Rectangle 3"/>
          <p:cNvSpPr>
            <a:spLocks/>
          </p:cNvSpPr>
          <p:nvPr/>
        </p:nvSpPr>
        <p:spPr bwMode="auto">
          <a:xfrm>
            <a:off x="5956101" y="6293197"/>
            <a:ext cx="28932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r"/>
            <a:r>
              <a:rPr lang="en-US" sz="1100" dirty="0">
                <a:latin typeface="Arial" charset="0"/>
                <a:cs typeface="Arial" charset="0"/>
                <a:sym typeface="Arial" charset="0"/>
              </a:rPr>
              <a:t>Copyright © Pintos &amp; </a:t>
            </a:r>
            <a:r>
              <a:rPr lang="en-US" sz="1100" dirty="0" smtClean="0">
                <a:latin typeface="Arial" charset="0"/>
                <a:cs typeface="Arial" charset="0"/>
                <a:sym typeface="Arial" charset="0"/>
              </a:rPr>
              <a:t>Salgado, 2015</a:t>
            </a:r>
            <a:endParaRPr lang="en-US" sz="1100" dirty="0"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6792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857224" y="3558605"/>
            <a:ext cx="74295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¡MUCHAS GRACIAS!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79512" y="4797152"/>
            <a:ext cx="3528392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300"/>
              </a:spcAft>
            </a:pPr>
            <a:r>
              <a:rPr lang="es-ES" sz="1600" b="1" dirty="0" smtClean="0">
                <a:solidFill>
                  <a:srgbClr val="32332D"/>
                </a:solidFill>
                <a:latin typeface="Arial" pitchFamily="34" charset="0"/>
                <a:cs typeface="Arial" pitchFamily="34" charset="0"/>
              </a:rPr>
              <a:t>Victor </a:t>
            </a:r>
            <a:r>
              <a:rPr lang="es-ES" sz="1600" b="1" dirty="0">
                <a:solidFill>
                  <a:srgbClr val="32332D"/>
                </a:solidFill>
                <a:latin typeface="Arial" pitchFamily="34" charset="0"/>
                <a:cs typeface="Arial" pitchFamily="34" charset="0"/>
              </a:rPr>
              <a:t>Salgado </a:t>
            </a:r>
            <a:r>
              <a:rPr lang="es-ES" sz="1600" b="1" dirty="0" smtClean="0">
                <a:solidFill>
                  <a:srgbClr val="32332D"/>
                </a:solidFill>
                <a:latin typeface="Arial" pitchFamily="34" charset="0"/>
                <a:cs typeface="Arial" pitchFamily="34" charset="0"/>
              </a:rPr>
              <a:t>Seguín</a:t>
            </a:r>
          </a:p>
          <a:p>
            <a:pPr algn="ctr">
              <a:spcAft>
                <a:spcPts val="300"/>
              </a:spcAft>
            </a:pPr>
            <a:r>
              <a:rPr lang="es-ES" sz="1600" dirty="0" err="1" smtClean="0">
                <a:solidFill>
                  <a:srgbClr val="32332D"/>
                </a:solidFill>
                <a:latin typeface="Arial" pitchFamily="34" charset="0"/>
                <a:cs typeface="Arial" pitchFamily="34" charset="0"/>
              </a:rPr>
              <a:t>vsalgado@pintos-salgado.com</a:t>
            </a:r>
            <a:endParaRPr lang="es-ES" sz="1600" dirty="0" smtClean="0">
              <a:solidFill>
                <a:srgbClr val="32332D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spcAft>
                <a:spcPts val="300"/>
              </a:spcAft>
            </a:pPr>
            <a:r>
              <a:rPr lang="es-ES" sz="1600" dirty="0" smtClean="0">
                <a:solidFill>
                  <a:srgbClr val="32332D"/>
                </a:solidFill>
                <a:latin typeface="Arial" pitchFamily="34" charset="0"/>
                <a:cs typeface="Arial" pitchFamily="34" charset="0"/>
              </a:rPr>
              <a:t>@</a:t>
            </a:r>
            <a:r>
              <a:rPr lang="es-ES" sz="1600" dirty="0" err="1" smtClean="0">
                <a:solidFill>
                  <a:srgbClr val="32332D"/>
                </a:solidFill>
                <a:latin typeface="Arial" pitchFamily="34" charset="0"/>
                <a:cs typeface="Arial" pitchFamily="34" charset="0"/>
              </a:rPr>
              <a:t>abonauta</a:t>
            </a:r>
            <a:endParaRPr lang="es-ES" sz="1600" dirty="0">
              <a:solidFill>
                <a:srgbClr val="32332D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Imagen 4" descr="Logo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4652746"/>
            <a:ext cx="5478089" cy="119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8687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Personalizado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82C2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991</TotalTime>
  <Words>3411</Words>
  <Application>Microsoft Office PowerPoint</Application>
  <PresentationFormat>Presentación en pantalla (4:3)</PresentationFormat>
  <Paragraphs>226</Paragraphs>
  <Slides>39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0" baseType="lpstr">
      <vt:lpstr>Tema de Office</vt:lpstr>
      <vt:lpstr>Presentación de PowerPoint</vt:lpstr>
      <vt:lpstr>Web 2.0</vt:lpstr>
      <vt:lpstr>¿Por qué son gratis?</vt:lpstr>
      <vt:lpstr>Esferas de Protección</vt:lpstr>
      <vt:lpstr>Art. 18 de la Constitución</vt:lpstr>
      <vt:lpstr>Propia imagen - Ley Orgánica 1/1982</vt:lpstr>
      <vt:lpstr>Derechos del Menor de Edad</vt:lpstr>
      <vt:lpstr>Una privacidad, dos sistemas</vt:lpstr>
      <vt:lpstr>La mayor mentira de Internet</vt:lpstr>
      <vt:lpstr>Condiciones de Google</vt:lpstr>
      <vt:lpstr>Recogida de Datos en Google</vt:lpstr>
      <vt:lpstr>Privacidad en Facebook</vt:lpstr>
      <vt:lpstr>Condiciones de Facebook</vt:lpstr>
      <vt:lpstr>Facebook: privacidad inicial </vt:lpstr>
      <vt:lpstr>En Europa, la cosa cambia</vt:lpstr>
      <vt:lpstr>Principios Básicos LOPD</vt:lpstr>
      <vt:lpstr>Consentimiento de menores</vt:lpstr>
      <vt:lpstr>La 2ª mayor mentira de Internet</vt:lpstr>
      <vt:lpstr>¿Cuántos amigos tienes?</vt:lpstr>
      <vt:lpstr>Criminalidad Informática</vt:lpstr>
      <vt:lpstr>Obtención de evidencias</vt:lpstr>
      <vt:lpstr>Complejidad Técnica</vt:lpstr>
      <vt:lpstr>Determinación del sujeto</vt:lpstr>
      <vt:lpstr>Conexión de Causalidad</vt:lpstr>
      <vt:lpstr>Grupos Especializados</vt:lpstr>
      <vt:lpstr>Pericial Informática Forense</vt:lpstr>
      <vt:lpstr>Código Penal de 1995</vt:lpstr>
      <vt:lpstr>Contenidos Ilícitos en Redes</vt:lpstr>
      <vt:lpstr>Reforma 2010</vt:lpstr>
      <vt:lpstr>Delitos contra el Honor</vt:lpstr>
      <vt:lpstr>Delitos contra la Intimidad (I)</vt:lpstr>
      <vt:lpstr>Delitos contra la Intimidad (II)</vt:lpstr>
      <vt:lpstr>¿Imágenes captadas con consentimiento?</vt:lpstr>
      <vt:lpstr>Ciberamenazas graves</vt:lpstr>
      <vt:lpstr>Ciberamenazas leves</vt:lpstr>
      <vt:lpstr>Ciberacoso</vt:lpstr>
      <vt:lpstr>Reforma de Código Penal LO 1/2015</vt:lpstr>
      <vt:lpstr>Suplantación de identidad en Internet</vt:lpstr>
      <vt:lpstr>Presentación de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Rafa</dc:creator>
  <cp:lastModifiedBy>Jose</cp:lastModifiedBy>
  <cp:revision>132</cp:revision>
  <dcterms:created xsi:type="dcterms:W3CDTF">2014-05-22T08:59:13Z</dcterms:created>
  <dcterms:modified xsi:type="dcterms:W3CDTF">2015-04-30T14:11:57Z</dcterms:modified>
</cp:coreProperties>
</file>